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  <p:sldMasterId id="2147483854" r:id="rId3"/>
    <p:sldMasterId id="2147483870" r:id="rId4"/>
    <p:sldMasterId id="2147483886" r:id="rId5"/>
  </p:sldMasterIdLst>
  <p:notesMasterIdLst>
    <p:notesMasterId r:id="rId94"/>
  </p:notesMasterIdLst>
  <p:handoutMasterIdLst>
    <p:handoutMasterId r:id="rId95"/>
  </p:handoutMasterIdLst>
  <p:sldIdLst>
    <p:sldId id="256" r:id="rId6"/>
    <p:sldId id="258" r:id="rId7"/>
    <p:sldId id="352" r:id="rId8"/>
    <p:sldId id="353" r:id="rId9"/>
    <p:sldId id="354" r:id="rId10"/>
    <p:sldId id="259" r:id="rId11"/>
    <p:sldId id="260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7" r:id="rId25"/>
    <p:sldId id="279" r:id="rId26"/>
    <p:sldId id="280" r:id="rId27"/>
    <p:sldId id="281" r:id="rId28"/>
    <p:sldId id="282" r:id="rId29"/>
    <p:sldId id="284" r:id="rId30"/>
    <p:sldId id="285" r:id="rId31"/>
    <p:sldId id="300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28" r:id="rId54"/>
    <p:sldId id="329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5" r:id="rId67"/>
    <p:sldId id="322" r:id="rId68"/>
    <p:sldId id="324" r:id="rId69"/>
    <p:sldId id="326" r:id="rId70"/>
    <p:sldId id="327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8603FDC-E32A-4AB5-989C-0864C3EAD2B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81455" autoAdjust="0"/>
  </p:normalViewPr>
  <p:slideViewPr>
    <p:cSldViewPr snapToGrid="0">
      <p:cViewPr varScale="1">
        <p:scale>
          <a:sx n="46" d="100"/>
          <a:sy n="46" d="100"/>
        </p:scale>
        <p:origin x="191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4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E71268B-8AC2-4239-8FAF-7C144C210720}" type="datetimeFigureOut">
              <a:rPr lang="en-US"/>
              <a:t>10/21/2017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02BA2C8-71FC-43D0-BD87-0547616971FA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5AD8362-6D63-40AC-BAA9-90C3AE6D5875}" type="datetimeFigureOut">
              <a:rPr lang="en-US"/>
              <a:t>10/21/2017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3454182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6539446-6953-447E-A4E3-E7CFBF87004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22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115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25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88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24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314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>
                <a:effectLst/>
              </a:rPr>
              <a:t>docker</a:t>
            </a:r>
            <a:r>
              <a:rPr lang="es-ES" dirty="0" smtClean="0">
                <a:effectLst/>
              </a:rPr>
              <a:t> top </a:t>
            </a:r>
            <a:r>
              <a:rPr lang="es-ES" dirty="0" err="1" smtClean="0">
                <a:effectLst/>
              </a:rPr>
              <a:t>simple_flask</a:t>
            </a:r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957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>
                <a:effectLst/>
              </a:rPr>
              <a:t>docker</a:t>
            </a:r>
            <a:r>
              <a:rPr lang="es-ES" dirty="0" smtClean="0">
                <a:effectLst/>
              </a:rPr>
              <a:t> top </a:t>
            </a:r>
            <a:r>
              <a:rPr lang="es-ES" smtClean="0">
                <a:effectLst/>
              </a:rPr>
              <a:t>simple_flask</a:t>
            </a:r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66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>
                <a:effectLst/>
              </a:rPr>
              <a:t>docker</a:t>
            </a:r>
            <a:r>
              <a:rPr lang="es-ES" dirty="0" smtClean="0">
                <a:effectLst/>
              </a:rPr>
              <a:t> top </a:t>
            </a:r>
            <a:r>
              <a:rPr lang="es-ES" dirty="0" err="1" smtClean="0">
                <a:effectLst/>
              </a:rPr>
              <a:t>simple_flask</a:t>
            </a:r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60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>
                <a:effectLst/>
              </a:rPr>
              <a:t>docker</a:t>
            </a:r>
            <a:r>
              <a:rPr lang="es-ES" dirty="0" smtClean="0">
                <a:effectLst/>
              </a:rPr>
              <a:t> top </a:t>
            </a:r>
            <a:r>
              <a:rPr lang="es-ES" smtClean="0">
                <a:effectLst/>
              </a:rPr>
              <a:t>simple_flask</a:t>
            </a:r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533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37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1300" dirty="0">
                <a:latin typeface="Helvetica Neue"/>
                <a:ea typeface="Helvetica Neue"/>
                <a:cs typeface="Helvetica Neue"/>
                <a:sym typeface="Helvetica Neue"/>
              </a:rPr>
              <a:t> Community Edition (CE) is ideal for developers and small teams looking to get started with </a:t>
            </a:r>
            <a:r>
              <a:rPr lang="en-US" sz="1300" dirty="0" err="1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1300" dirty="0">
                <a:latin typeface="Helvetica Neue"/>
                <a:ea typeface="Helvetica Neue"/>
                <a:cs typeface="Helvetica Neue"/>
                <a:sym typeface="Helvetica Neue"/>
              </a:rPr>
              <a:t> and experimenting with container-based apps.</a:t>
            </a:r>
          </a:p>
          <a:p>
            <a:r>
              <a:rPr lang="en-US" sz="1300" dirty="0" err="1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1300" dirty="0">
                <a:latin typeface="Helvetica Neue"/>
                <a:ea typeface="Helvetica Neue"/>
                <a:cs typeface="Helvetica Neue"/>
                <a:sym typeface="Helvetica Neue"/>
              </a:rPr>
              <a:t> Enterprise Edition (EE) is designed for enterprise development and IT teams who build, ship and run business critical applications in production at scale. </a:t>
            </a:r>
            <a:r>
              <a:rPr lang="en-US" sz="1300" dirty="0" err="1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1300" dirty="0">
                <a:latin typeface="Helvetica Neue"/>
                <a:ea typeface="Helvetica Neue"/>
                <a:cs typeface="Helvetica Neue"/>
                <a:sym typeface="Helvetica Neue"/>
              </a:rPr>
              <a:t> EE is integrated, certified and supported to provide enterprises with the most secure container platform in the industry to modernize all applications.</a:t>
            </a:r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650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98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04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710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470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997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357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900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0086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131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16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097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050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29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2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093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Nivel 0 – </a:t>
            </a:r>
            <a:r>
              <a:rPr lang="es-ES" sz="1300" dirty="0" err="1">
                <a:latin typeface="Helvetica Neue"/>
                <a:ea typeface="Helvetica Neue"/>
                <a:cs typeface="Helvetica Neue"/>
                <a:sym typeface="Helvetica Neue"/>
              </a:rPr>
              <a:t>Swamp</a:t>
            </a:r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 of POX: Se refiere a usar HTTP para interacciones remotas pero sin usar otros mecanismos existentes para web.</a:t>
            </a:r>
          </a:p>
          <a:p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Nivel 1 – Recursos: La idea es identificar los recursos a través de un URI sin especificar la acción a realizar sobre el mismo.</a:t>
            </a:r>
          </a:p>
          <a:p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Nivel 2 – Verbos HTTP: Este nivel nos indica que el API debería utilizar los verbos HTTP, mencionados anteriormente. Utilizando correctamente los verbos y las respuestas.</a:t>
            </a:r>
          </a:p>
          <a:p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Nivel 3 – Controles de </a:t>
            </a:r>
            <a:r>
              <a:rPr lang="es-ES" sz="1300" dirty="0" err="1">
                <a:latin typeface="Helvetica Neue"/>
                <a:ea typeface="Helvetica Neue"/>
                <a:cs typeface="Helvetica Neue"/>
                <a:sym typeface="Helvetica Neue"/>
              </a:rPr>
              <a:t>hypermedia</a:t>
            </a:r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: Básicamente es utilizar HATEOAS (Hipertexto como el mecanismo del estado de la aplicación). Lo que indica HATEOAS es que al realizar un </a:t>
            </a:r>
            <a:r>
              <a:rPr lang="es-ES" sz="1300" dirty="0" err="1">
                <a:latin typeface="Helvetica Neue"/>
                <a:ea typeface="Helvetica Neue"/>
                <a:cs typeface="Helvetica Neue"/>
                <a:sym typeface="Helvetica Neue"/>
              </a:rPr>
              <a:t>request</a:t>
            </a:r>
            <a:r>
              <a:rPr lang="es-ES" sz="1300" dirty="0">
                <a:latin typeface="Helvetica Neue"/>
                <a:ea typeface="Helvetica Neue"/>
                <a:cs typeface="Helvetica Neue"/>
                <a:sym typeface="Helvetica Neue"/>
              </a:rPr>
              <a:t>, el mismo nos retorne información de como trabajar o manipular el recurso.</a:t>
            </a:r>
            <a:endParaRPr lang="es-ES" dirty="0" smtClean="0"/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6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effectLst/>
              </a:rPr>
              <a:t># en cualquier otro lugar de una línea se considera un argumento.</a:t>
            </a:r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651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94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85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97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The OPTIONS "-it" tell </a:t>
            </a:r>
            <a:r>
              <a:rPr lang="en-US" sz="1300" dirty="0" err="1"/>
              <a:t>Docker</a:t>
            </a:r>
            <a:r>
              <a:rPr lang="en-US" sz="1300" dirty="0"/>
              <a:t> to make the container interactive and provide a </a:t>
            </a:r>
            <a:r>
              <a:rPr lang="en-US" sz="1300" dirty="0" err="1"/>
              <a:t>tty</a:t>
            </a:r>
            <a:r>
              <a:rPr lang="en-US" sz="1300" dirty="0"/>
              <a:t> (i.e., attach a terminal)</a:t>
            </a:r>
          </a:p>
          <a:p>
            <a:r>
              <a:rPr lang="en-US" sz="1300" dirty="0"/>
              <a:t>The IMAGE is the "</a:t>
            </a:r>
            <a:r>
              <a:rPr lang="en-US" sz="1300" dirty="0" err="1"/>
              <a:t>ubuntu:latest</a:t>
            </a:r>
            <a:r>
              <a:rPr lang="en-US" sz="1300" dirty="0"/>
              <a:t>" image we pulled down. Note the </a:t>
            </a:r>
            <a:r>
              <a:rPr lang="en-US" sz="1300" i="1" dirty="0" err="1"/>
              <a:t>repository:tag</a:t>
            </a:r>
            <a:r>
              <a:rPr lang="en-US" sz="1300" dirty="0"/>
              <a:t> format, which is used throughout </a:t>
            </a:r>
            <a:r>
              <a:rPr lang="en-US" sz="1300" dirty="0" err="1"/>
              <a:t>docker</a:t>
            </a:r>
            <a:r>
              <a:rPr lang="en-US" sz="1300" dirty="0"/>
              <a:t>. By default, the "latest" tag is used, but if we were to use "</a:t>
            </a:r>
            <a:r>
              <a:rPr lang="en-US" sz="1300" dirty="0" err="1"/>
              <a:t>ubuntu:precise</a:t>
            </a:r>
            <a:r>
              <a:rPr lang="en-US" sz="1300" dirty="0"/>
              <a:t>" </a:t>
            </a:r>
          </a:p>
          <a:p>
            <a:r>
              <a:rPr lang="en-US" sz="1300" dirty="0"/>
              <a:t>The COMMAND is "/bin/bash", which starts a shell where you can log in</a:t>
            </a:r>
          </a:p>
          <a:p>
            <a:endParaRPr lang="en-US" sz="1300" dirty="0"/>
          </a:p>
          <a:p>
            <a:r>
              <a:rPr lang="en-US" sz="1300" dirty="0"/>
              <a:t>DOCKER PS</a:t>
            </a:r>
          </a:p>
          <a:p>
            <a:r>
              <a:rPr lang="en-US" sz="1300" dirty="0"/>
              <a:t>---------------------------------</a:t>
            </a:r>
          </a:p>
          <a:p>
            <a:r>
              <a:rPr lang="en-US" sz="1300" dirty="0"/>
              <a:t>This command will tell you:</a:t>
            </a:r>
          </a:p>
          <a:p>
            <a:r>
              <a:rPr lang="en-US" sz="1300" dirty="0"/>
              <a:t>The CONTAINER_ID, a unique identifier you can use to refer to the container in other commands (this is kind of like a process id in Linux)</a:t>
            </a:r>
          </a:p>
          <a:p>
            <a:r>
              <a:rPr lang="en-US" sz="1300" dirty="0"/>
              <a:t>The IMAGE that was used when the container started</a:t>
            </a:r>
          </a:p>
          <a:p>
            <a:r>
              <a:rPr lang="en-US" sz="1300" dirty="0"/>
              <a:t>The COMMAND used to start the container</a:t>
            </a:r>
          </a:p>
          <a:p>
            <a:r>
              <a:rPr lang="en-US" sz="1300" dirty="0"/>
              <a:t>The time the underlying image was CREATED</a:t>
            </a:r>
          </a:p>
          <a:p>
            <a:r>
              <a:rPr lang="en-US" sz="1300" dirty="0"/>
              <a:t>The uptime STATUS</a:t>
            </a:r>
          </a:p>
          <a:p>
            <a:r>
              <a:rPr lang="en-US" sz="1300" dirty="0"/>
              <a:t>The exposed ports (lot's more on this!)</a:t>
            </a:r>
          </a:p>
          <a:p>
            <a:r>
              <a:rPr lang="en-US" sz="1300" dirty="0"/>
              <a:t>A human readable NAME that you can use in place of the ID (this is something you can also assign yourself, which we'll get into shortly.)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86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84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9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32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10/21/2017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10/21/2017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n"/>
          <p:cNvSpPr>
            <a:spLocks noGrp="1"/>
          </p:cNvSpPr>
          <p:nvPr>
            <p:ph type="pic" sz="half" idx="13"/>
          </p:nvPr>
        </p:nvSpPr>
        <p:spPr>
          <a:xfrm>
            <a:off x="6737350" y="1549400"/>
            <a:ext cx="4356100" cy="50995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78" name="Nivel de texto 1…"/>
          <p:cNvSpPr>
            <a:spLocks noGrp="1"/>
          </p:cNvSpPr>
          <p:nvPr>
            <p:ph type="body" sz="half" idx="1"/>
          </p:nvPr>
        </p:nvSpPr>
        <p:spPr>
          <a:xfrm>
            <a:off x="336550" y="1917700"/>
            <a:ext cx="5524500" cy="4432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2772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o del título"/>
          <p:cNvSpPr>
            <a:spLocks noGrp="1"/>
          </p:cNvSpPr>
          <p:nvPr>
            <p:ph type="title"/>
          </p:nvPr>
        </p:nvSpPr>
        <p:spPr>
          <a:xfrm>
            <a:off x="336550" y="2286000"/>
            <a:ext cx="11525250" cy="227965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4348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>
            <a:spLocks noGrp="1"/>
          </p:cNvSpPr>
          <p:nvPr>
            <p:ph type="title"/>
          </p:nvPr>
        </p:nvSpPr>
        <p:spPr>
          <a:xfrm>
            <a:off x="336550" y="1435100"/>
            <a:ext cx="11525250" cy="227965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7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708400"/>
            <a:ext cx="11525250" cy="9080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Texto"/>
          <p:cNvSpPr/>
          <p:nvPr/>
        </p:nvSpPr>
        <p:spPr>
          <a:xfrm>
            <a:off x="6070320" y="3210992"/>
            <a:ext cx="51361" cy="436017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9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0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1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2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191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n"/>
          <p:cNvSpPr>
            <a:spLocks noGrp="1"/>
          </p:cNvSpPr>
          <p:nvPr>
            <p:ph type="pic" idx="13"/>
          </p:nvPr>
        </p:nvSpPr>
        <p:spPr>
          <a:xfrm>
            <a:off x="1233289" y="594010"/>
            <a:ext cx="9740901" cy="41211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exto del título"/>
          <p:cNvSpPr>
            <a:spLocks noGrp="1"/>
          </p:cNvSpPr>
          <p:nvPr>
            <p:ph type="title"/>
          </p:nvPr>
        </p:nvSpPr>
        <p:spPr>
          <a:xfrm>
            <a:off x="1193800" y="4864100"/>
            <a:ext cx="9810750" cy="9017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3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1193800" y="5759450"/>
            <a:ext cx="9810750" cy="80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127118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o del título"/>
          <p:cNvSpPr>
            <a:spLocks noGrp="1"/>
          </p:cNvSpPr>
          <p:nvPr>
            <p:ph type="title"/>
          </p:nvPr>
        </p:nvSpPr>
        <p:spPr>
          <a:xfrm>
            <a:off x="336550" y="2286000"/>
            <a:ext cx="11525250" cy="227965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92217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magen"/>
          <p:cNvSpPr>
            <a:spLocks noGrp="1"/>
          </p:cNvSpPr>
          <p:nvPr>
            <p:ph type="pic" sz="half" idx="13"/>
          </p:nvPr>
        </p:nvSpPr>
        <p:spPr>
          <a:xfrm>
            <a:off x="6286500" y="692150"/>
            <a:ext cx="5022850" cy="544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Texto del título"/>
          <p:cNvSpPr>
            <a:spLocks noGrp="1"/>
          </p:cNvSpPr>
          <p:nvPr>
            <p:ph type="title"/>
          </p:nvPr>
        </p:nvSpPr>
        <p:spPr>
          <a:xfrm>
            <a:off x="336550" y="717550"/>
            <a:ext cx="5524500" cy="27305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51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435350"/>
            <a:ext cx="5524500" cy="273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85561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0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754413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8" name="Nivel de texto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14541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10/21/2017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n"/>
          <p:cNvSpPr>
            <a:spLocks noGrp="1"/>
          </p:cNvSpPr>
          <p:nvPr>
            <p:ph type="pic" sz="half" idx="13"/>
          </p:nvPr>
        </p:nvSpPr>
        <p:spPr>
          <a:xfrm>
            <a:off x="6737350" y="1549400"/>
            <a:ext cx="4356100" cy="50995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78" name="Nivel de texto 1…"/>
          <p:cNvSpPr>
            <a:spLocks noGrp="1"/>
          </p:cNvSpPr>
          <p:nvPr>
            <p:ph type="body" sz="half" idx="1"/>
          </p:nvPr>
        </p:nvSpPr>
        <p:spPr>
          <a:xfrm>
            <a:off x="336550" y="1917700"/>
            <a:ext cx="5524500" cy="4432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277377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ivel de texto 1…"/>
          <p:cNvSpPr>
            <a:spLocks noGrp="1"/>
          </p:cNvSpPr>
          <p:nvPr>
            <p:ph type="body" idx="1"/>
          </p:nvPr>
        </p:nvSpPr>
        <p:spPr>
          <a:xfrm>
            <a:off x="717550" y="533400"/>
            <a:ext cx="10750550" cy="57785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498224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magen"/>
          <p:cNvSpPr>
            <a:spLocks noGrp="1"/>
          </p:cNvSpPr>
          <p:nvPr>
            <p:ph type="pic" sz="quarter" idx="13"/>
          </p:nvPr>
        </p:nvSpPr>
        <p:spPr>
          <a:xfrm>
            <a:off x="6203950" y="3537346"/>
            <a:ext cx="5511800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n"/>
          <p:cNvSpPr>
            <a:spLocks noGrp="1"/>
          </p:cNvSpPr>
          <p:nvPr>
            <p:ph type="pic" sz="quarter" idx="14"/>
          </p:nvPr>
        </p:nvSpPr>
        <p:spPr>
          <a:xfrm>
            <a:off x="6210056" y="355996"/>
            <a:ext cx="5511801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n"/>
          <p:cNvSpPr>
            <a:spLocks noGrp="1"/>
          </p:cNvSpPr>
          <p:nvPr>
            <p:ph type="pic" sz="half" idx="15"/>
          </p:nvPr>
        </p:nvSpPr>
        <p:spPr>
          <a:xfrm>
            <a:off x="507688" y="433252"/>
            <a:ext cx="5442171" cy="6069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739705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949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–Johnny Appleseed</a:t>
            </a:r>
          </a:p>
        </p:txBody>
      </p:sp>
      <p:sp>
        <p:nvSpPr>
          <p:cNvPr id="10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187450" y="2907774"/>
            <a:ext cx="9810750" cy="5027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06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947034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14825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2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3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3077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5"/>
            <a:ext cx="2644309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9F868A54-7958-4310-B3B2-3D4458070C9B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763" y="2692987"/>
            <a:ext cx="734176" cy="533479"/>
          </a:xfrm>
        </p:spPr>
        <p:txBody>
          <a:bodyPr/>
          <a:lstStyle>
            <a:lvl1pPr>
              <a:defRPr sz="2800"/>
            </a:lvl1pPr>
          </a:lstStyle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42232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D37601FD-81ED-47B8-B0F8-4ACF90ECB109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28962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3D70C0EA-C3F3-4BDA-8DB5-80298198B6CD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265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>
            <a:spLocks noGrp="1"/>
          </p:cNvSpPr>
          <p:nvPr>
            <p:ph type="title"/>
          </p:nvPr>
        </p:nvSpPr>
        <p:spPr>
          <a:xfrm>
            <a:off x="336550" y="1435100"/>
            <a:ext cx="11525250" cy="227965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7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708400"/>
            <a:ext cx="11525250" cy="9080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Texto"/>
          <p:cNvSpPr/>
          <p:nvPr/>
        </p:nvSpPr>
        <p:spPr>
          <a:xfrm>
            <a:off x="6070320" y="3210992"/>
            <a:ext cx="51361" cy="436017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9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0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1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2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05579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10/21/2017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n"/>
          <p:cNvSpPr>
            <a:spLocks noGrp="1"/>
          </p:cNvSpPr>
          <p:nvPr>
            <p:ph type="pic" idx="13"/>
          </p:nvPr>
        </p:nvSpPr>
        <p:spPr>
          <a:xfrm>
            <a:off x="1233289" y="594010"/>
            <a:ext cx="9740901" cy="41211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exto del título"/>
          <p:cNvSpPr>
            <a:spLocks noGrp="1"/>
          </p:cNvSpPr>
          <p:nvPr>
            <p:ph type="title"/>
          </p:nvPr>
        </p:nvSpPr>
        <p:spPr>
          <a:xfrm>
            <a:off x="1193800" y="4864100"/>
            <a:ext cx="9810750" cy="9017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3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1193800" y="5759450"/>
            <a:ext cx="9810750" cy="80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8502936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o del título"/>
          <p:cNvSpPr>
            <a:spLocks noGrp="1"/>
          </p:cNvSpPr>
          <p:nvPr>
            <p:ph type="title"/>
          </p:nvPr>
        </p:nvSpPr>
        <p:spPr>
          <a:xfrm>
            <a:off x="336550" y="2286000"/>
            <a:ext cx="11525250" cy="227965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40693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magen"/>
          <p:cNvSpPr>
            <a:spLocks noGrp="1"/>
          </p:cNvSpPr>
          <p:nvPr>
            <p:ph type="pic" sz="half" idx="13"/>
          </p:nvPr>
        </p:nvSpPr>
        <p:spPr>
          <a:xfrm>
            <a:off x="6286500" y="692150"/>
            <a:ext cx="5022850" cy="544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Texto del título"/>
          <p:cNvSpPr>
            <a:spLocks noGrp="1"/>
          </p:cNvSpPr>
          <p:nvPr>
            <p:ph type="title"/>
          </p:nvPr>
        </p:nvSpPr>
        <p:spPr>
          <a:xfrm>
            <a:off x="336550" y="717550"/>
            <a:ext cx="5524500" cy="27305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51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435350"/>
            <a:ext cx="5524500" cy="273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121342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0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267718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8" name="Nivel de texto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067037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n"/>
          <p:cNvSpPr>
            <a:spLocks noGrp="1"/>
          </p:cNvSpPr>
          <p:nvPr>
            <p:ph type="pic" sz="half" idx="13"/>
          </p:nvPr>
        </p:nvSpPr>
        <p:spPr>
          <a:xfrm>
            <a:off x="6737350" y="1549400"/>
            <a:ext cx="4356100" cy="50995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78" name="Nivel de texto 1…"/>
          <p:cNvSpPr>
            <a:spLocks noGrp="1"/>
          </p:cNvSpPr>
          <p:nvPr>
            <p:ph type="body" sz="half" idx="1"/>
          </p:nvPr>
        </p:nvSpPr>
        <p:spPr>
          <a:xfrm>
            <a:off x="336550" y="1917700"/>
            <a:ext cx="5524500" cy="4432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452986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ivel de texto 1…"/>
          <p:cNvSpPr>
            <a:spLocks noGrp="1"/>
          </p:cNvSpPr>
          <p:nvPr>
            <p:ph type="body" idx="1"/>
          </p:nvPr>
        </p:nvSpPr>
        <p:spPr>
          <a:xfrm>
            <a:off x="717550" y="533400"/>
            <a:ext cx="10750550" cy="57785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460646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magen"/>
          <p:cNvSpPr>
            <a:spLocks noGrp="1"/>
          </p:cNvSpPr>
          <p:nvPr>
            <p:ph type="pic" sz="quarter" idx="13"/>
          </p:nvPr>
        </p:nvSpPr>
        <p:spPr>
          <a:xfrm>
            <a:off x="6203950" y="3537346"/>
            <a:ext cx="5511800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n"/>
          <p:cNvSpPr>
            <a:spLocks noGrp="1"/>
          </p:cNvSpPr>
          <p:nvPr>
            <p:ph type="pic" sz="quarter" idx="14"/>
          </p:nvPr>
        </p:nvSpPr>
        <p:spPr>
          <a:xfrm>
            <a:off x="6210056" y="355996"/>
            <a:ext cx="5511801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n"/>
          <p:cNvSpPr>
            <a:spLocks noGrp="1"/>
          </p:cNvSpPr>
          <p:nvPr>
            <p:ph type="pic" sz="half" idx="15"/>
          </p:nvPr>
        </p:nvSpPr>
        <p:spPr>
          <a:xfrm>
            <a:off x="507688" y="433252"/>
            <a:ext cx="5442171" cy="6069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550419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949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–Johnny Appleseed</a:t>
            </a:r>
          </a:p>
        </p:txBody>
      </p:sp>
      <p:sp>
        <p:nvSpPr>
          <p:cNvPr id="10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187450" y="2907774"/>
            <a:ext cx="9810750" cy="5027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06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587311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897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10/21/2017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2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3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33902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5"/>
            <a:ext cx="2644309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9F868A54-7958-4310-B3B2-3D4458070C9B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763" y="2692987"/>
            <a:ext cx="734176" cy="533479"/>
          </a:xfrm>
        </p:spPr>
        <p:txBody>
          <a:bodyPr/>
          <a:lstStyle>
            <a:lvl1pPr>
              <a:defRPr sz="2800"/>
            </a:lvl1pPr>
          </a:lstStyle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830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D37601FD-81ED-47B8-B0F8-4ACF90ECB109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086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3D70C0EA-C3F3-4BDA-8DB5-80298198B6CD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0264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>
            <a:spLocks noGrp="1"/>
          </p:cNvSpPr>
          <p:nvPr>
            <p:ph type="title"/>
          </p:nvPr>
        </p:nvSpPr>
        <p:spPr>
          <a:xfrm>
            <a:off x="336550" y="1435100"/>
            <a:ext cx="11525250" cy="227965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7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708400"/>
            <a:ext cx="11525250" cy="9080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Texto"/>
          <p:cNvSpPr/>
          <p:nvPr/>
        </p:nvSpPr>
        <p:spPr>
          <a:xfrm>
            <a:off x="6070320" y="3210992"/>
            <a:ext cx="51361" cy="436017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9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0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1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2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017169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n"/>
          <p:cNvSpPr>
            <a:spLocks noGrp="1"/>
          </p:cNvSpPr>
          <p:nvPr>
            <p:ph type="pic" idx="13"/>
          </p:nvPr>
        </p:nvSpPr>
        <p:spPr>
          <a:xfrm>
            <a:off x="1233289" y="594010"/>
            <a:ext cx="9740901" cy="41211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exto del título"/>
          <p:cNvSpPr>
            <a:spLocks noGrp="1"/>
          </p:cNvSpPr>
          <p:nvPr>
            <p:ph type="title"/>
          </p:nvPr>
        </p:nvSpPr>
        <p:spPr>
          <a:xfrm>
            <a:off x="1193800" y="4864100"/>
            <a:ext cx="9810750" cy="9017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3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1193800" y="5759450"/>
            <a:ext cx="9810750" cy="80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610213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o del título"/>
          <p:cNvSpPr>
            <a:spLocks noGrp="1"/>
          </p:cNvSpPr>
          <p:nvPr>
            <p:ph type="title"/>
          </p:nvPr>
        </p:nvSpPr>
        <p:spPr>
          <a:xfrm>
            <a:off x="336550" y="2286000"/>
            <a:ext cx="11525250" cy="227965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7378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magen"/>
          <p:cNvSpPr>
            <a:spLocks noGrp="1"/>
          </p:cNvSpPr>
          <p:nvPr>
            <p:ph type="pic" sz="half" idx="13"/>
          </p:nvPr>
        </p:nvSpPr>
        <p:spPr>
          <a:xfrm>
            <a:off x="6286500" y="692150"/>
            <a:ext cx="5022850" cy="544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Texto del título"/>
          <p:cNvSpPr>
            <a:spLocks noGrp="1"/>
          </p:cNvSpPr>
          <p:nvPr>
            <p:ph type="title"/>
          </p:nvPr>
        </p:nvSpPr>
        <p:spPr>
          <a:xfrm>
            <a:off x="336550" y="717550"/>
            <a:ext cx="5524500" cy="27305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51" name="Nivel de texto 1…"/>
          <p:cNvSpPr>
            <a:spLocks noGrp="1"/>
          </p:cNvSpPr>
          <p:nvPr>
            <p:ph type="body" sz="quarter" idx="1"/>
          </p:nvPr>
        </p:nvSpPr>
        <p:spPr>
          <a:xfrm>
            <a:off x="336550" y="3435350"/>
            <a:ext cx="5524500" cy="273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114300" algn="ctr">
              <a:spcBef>
                <a:spcPts val="0"/>
              </a:spcBef>
              <a:buSzTx/>
              <a:buNone/>
            </a:lvl2pPr>
            <a:lvl3pPr marL="0" indent="228600" algn="ctr">
              <a:spcBef>
                <a:spcPts val="0"/>
              </a:spcBef>
              <a:buSzTx/>
              <a:buNone/>
            </a:lvl3pPr>
            <a:lvl4pPr marL="0" indent="342900" algn="ctr">
              <a:spcBef>
                <a:spcPts val="0"/>
              </a:spcBef>
              <a:buSzTx/>
              <a:buNone/>
            </a:lvl4pPr>
            <a:lvl5pPr marL="0" indent="457200" algn="ctr">
              <a:spcBef>
                <a:spcPts val="0"/>
              </a:spcBef>
              <a:buSzTx/>
              <a:buNone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2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25735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0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478532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8" name="Nivel de texto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42206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10/21/2017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n"/>
          <p:cNvSpPr>
            <a:spLocks noGrp="1"/>
          </p:cNvSpPr>
          <p:nvPr>
            <p:ph type="pic" sz="half" idx="13"/>
          </p:nvPr>
        </p:nvSpPr>
        <p:spPr>
          <a:xfrm>
            <a:off x="6737350" y="1549400"/>
            <a:ext cx="4356100" cy="50995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Texto del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78" name="Nivel de texto 1…"/>
          <p:cNvSpPr>
            <a:spLocks noGrp="1"/>
          </p:cNvSpPr>
          <p:nvPr>
            <p:ph type="body" sz="half" idx="1"/>
          </p:nvPr>
        </p:nvSpPr>
        <p:spPr>
          <a:xfrm>
            <a:off x="336550" y="1917700"/>
            <a:ext cx="5524500" cy="4432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206195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ivel de texto 1…"/>
          <p:cNvSpPr>
            <a:spLocks noGrp="1"/>
          </p:cNvSpPr>
          <p:nvPr>
            <p:ph type="body" idx="1"/>
          </p:nvPr>
        </p:nvSpPr>
        <p:spPr>
          <a:xfrm>
            <a:off x="717550" y="533400"/>
            <a:ext cx="10750550" cy="57785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632709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magen"/>
          <p:cNvSpPr>
            <a:spLocks noGrp="1"/>
          </p:cNvSpPr>
          <p:nvPr>
            <p:ph type="pic" sz="quarter" idx="13"/>
          </p:nvPr>
        </p:nvSpPr>
        <p:spPr>
          <a:xfrm>
            <a:off x="6203950" y="3537346"/>
            <a:ext cx="5511800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n"/>
          <p:cNvSpPr>
            <a:spLocks noGrp="1"/>
          </p:cNvSpPr>
          <p:nvPr>
            <p:ph type="pic" sz="quarter" idx="14"/>
          </p:nvPr>
        </p:nvSpPr>
        <p:spPr>
          <a:xfrm>
            <a:off x="6210056" y="355996"/>
            <a:ext cx="5511801" cy="29654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n"/>
          <p:cNvSpPr>
            <a:spLocks noGrp="1"/>
          </p:cNvSpPr>
          <p:nvPr>
            <p:ph type="pic" sz="half" idx="15"/>
          </p:nvPr>
        </p:nvSpPr>
        <p:spPr>
          <a:xfrm>
            <a:off x="507688" y="433252"/>
            <a:ext cx="5442171" cy="6069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195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949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–Johnny Appleseed</a:t>
            </a:r>
          </a:p>
        </p:txBody>
      </p:sp>
      <p:sp>
        <p:nvSpPr>
          <p:cNvPr id="10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187450" y="2907774"/>
            <a:ext cx="9810750" cy="5027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06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48425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687448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2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3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Número de diapositiva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9911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5"/>
            <a:ext cx="2644309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9F868A54-7958-4310-B3B2-3D4458070C9B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0763" y="2692987"/>
            <a:ext cx="734176" cy="533479"/>
          </a:xfrm>
        </p:spPr>
        <p:txBody>
          <a:bodyPr/>
          <a:lstStyle>
            <a:lvl1pPr>
              <a:defRPr sz="2800"/>
            </a:lvl1pPr>
          </a:lstStyle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33912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D37601FD-81ED-47B8-B0F8-4ACF90ECB109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2100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4424" y="6272785"/>
            <a:ext cx="3273552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fld id="{3D70C0EA-C3F3-4BDA-8DB5-80298198B6CD}" type="datetime1">
              <a:rPr lang="en-US" sz="2500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10/21/2017</a:t>
            </a:fld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5"/>
            <a:ext cx="6327648" cy="365125"/>
          </a:xfrm>
          <a:prstGeom prst="rect">
            <a:avLst/>
          </a:prstGeom>
        </p:spPr>
        <p:txBody>
          <a:bodyPr/>
          <a:lstStyle/>
          <a:p>
            <a:pPr algn="ctr" defTabSz="412750" hangingPunct="0"/>
            <a:endParaRPr lang="en-US" sz="2500" kern="0" dirty="0">
              <a:solidFill>
                <a:srgbClr val="535353"/>
              </a:solidFill>
              <a:sym typeface="Gill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06877" y="6481842"/>
            <a:ext cx="371898" cy="287258"/>
          </a:xfrm>
        </p:spPr>
        <p:txBody>
          <a:bodyPr/>
          <a:lstStyle/>
          <a:p>
            <a:pPr algn="ctr" defTabSz="412750" hangingPunct="0"/>
            <a:fld id="{4FAB73BC-B049-4115-A692-8D63A059BFB8}" type="slidenum">
              <a:rPr lang="en-U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n-US" kern="0" dirty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057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10/21/2017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10/21/2017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10/21/2017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10/21/2017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tif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3.tif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3.tif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/>
              <a:pPr/>
              <a:t>10/21/2017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840">
          <p15:clr>
            <a:srgbClr val="F26B43"/>
          </p15:clr>
        </p15:guide>
        <p15:guide id="4" orient="horz" pos="984">
          <p15:clr>
            <a:srgbClr val="F26B43"/>
          </p15:clr>
        </p15:guide>
        <p15:guide id="5" orient="horz" pos="3600">
          <p15:clr>
            <a:srgbClr val="F26B43"/>
          </p15:clr>
        </p15:guide>
        <p15:guide id="6" pos="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>
            <a:spLocks noGrp="1"/>
          </p:cNvSpPr>
          <p:nvPr>
            <p:ph type="title"/>
          </p:nvPr>
        </p:nvSpPr>
        <p:spPr>
          <a:xfrm>
            <a:off x="336550" y="177800"/>
            <a:ext cx="115252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4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5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8" name="Nivel de texto 1…"/>
          <p:cNvSpPr>
            <a:spLocks noGrp="1"/>
          </p:cNvSpPr>
          <p:nvPr>
            <p:ph type="body" idx="1"/>
          </p:nvPr>
        </p:nvSpPr>
        <p:spPr>
          <a:xfrm>
            <a:off x="336550" y="1917700"/>
            <a:ext cx="11525250" cy="443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>
            <a:spLocks noGrp="1"/>
          </p:cNvSpPr>
          <p:nvPr>
            <p:ph type="sldNum" sz="quarter" idx="2"/>
          </p:nvPr>
        </p:nvSpPr>
        <p:spPr>
          <a:xfrm>
            <a:off x="5906877" y="6481842"/>
            <a:ext cx="371898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200"/>
            </a:lvl1pPr>
          </a:lstStyle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885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2921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5842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8763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1684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14605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17526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20447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23368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26289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>
            <a:spLocks noGrp="1"/>
          </p:cNvSpPr>
          <p:nvPr>
            <p:ph type="title"/>
          </p:nvPr>
        </p:nvSpPr>
        <p:spPr>
          <a:xfrm>
            <a:off x="336550" y="177800"/>
            <a:ext cx="115252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4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5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8" name="Nivel de texto 1…"/>
          <p:cNvSpPr>
            <a:spLocks noGrp="1"/>
          </p:cNvSpPr>
          <p:nvPr>
            <p:ph type="body" idx="1"/>
          </p:nvPr>
        </p:nvSpPr>
        <p:spPr>
          <a:xfrm>
            <a:off x="336550" y="1917700"/>
            <a:ext cx="11525250" cy="443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>
            <a:spLocks noGrp="1"/>
          </p:cNvSpPr>
          <p:nvPr>
            <p:ph type="sldNum" sz="quarter" idx="2"/>
          </p:nvPr>
        </p:nvSpPr>
        <p:spPr>
          <a:xfrm>
            <a:off x="5906877" y="6481842"/>
            <a:ext cx="371898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200"/>
            </a:lvl1pPr>
          </a:lstStyle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26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2921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5842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8763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1684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14605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17526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20447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23368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26289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>
            <a:spLocks noGrp="1"/>
          </p:cNvSpPr>
          <p:nvPr>
            <p:ph type="title"/>
          </p:nvPr>
        </p:nvSpPr>
        <p:spPr>
          <a:xfrm>
            <a:off x="336550" y="177800"/>
            <a:ext cx="1152525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Rectángulo"/>
          <p:cNvSpPr/>
          <p:nvPr/>
        </p:nvSpPr>
        <p:spPr>
          <a:xfrm>
            <a:off x="-2366" y="6348957"/>
            <a:ext cx="12209432" cy="508474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4" name="Rectángulo"/>
          <p:cNvSpPr/>
          <p:nvPr/>
        </p:nvSpPr>
        <p:spPr>
          <a:xfrm>
            <a:off x="809" y="570"/>
            <a:ext cx="12209432" cy="444501"/>
          </a:xfrm>
          <a:prstGeom prst="rect">
            <a:avLst/>
          </a:prstGeom>
          <a:solidFill>
            <a:srgbClr val="4A484A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5" name="&gt;_"/>
          <p:cNvSpPr/>
          <p:nvPr/>
        </p:nvSpPr>
        <p:spPr>
          <a:xfrm>
            <a:off x="30467" y="6378835"/>
            <a:ext cx="416781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>
                <a:solidFill>
                  <a:srgbClr val="8BBA3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>
                <a:ln>
                  <a:noFill/>
                </a:ln>
                <a:solidFill>
                  <a:srgbClr val="8BBA34"/>
                </a:solidFill>
                <a:effectLst/>
                <a:uLnTx/>
                <a:uFillTx/>
                <a:latin typeface="Gill Sans"/>
                <a:sym typeface="Gill Sans"/>
              </a:rPr>
              <a:t>&gt;_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0883510" y="35495"/>
            <a:ext cx="1250951" cy="37465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ínea"/>
          <p:cNvSpPr/>
          <p:nvPr/>
        </p:nvSpPr>
        <p:spPr>
          <a:xfrm>
            <a:off x="-791" y="6353206"/>
            <a:ext cx="12209433" cy="1"/>
          </a:xfrm>
          <a:prstGeom prst="line">
            <a:avLst/>
          </a:prstGeom>
          <a:ln w="139700">
            <a:solidFill>
              <a:srgbClr val="719430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8" name="Nivel de texto 1…"/>
          <p:cNvSpPr>
            <a:spLocks noGrp="1"/>
          </p:cNvSpPr>
          <p:nvPr>
            <p:ph type="body" idx="1"/>
          </p:nvPr>
        </p:nvSpPr>
        <p:spPr>
          <a:xfrm>
            <a:off x="336550" y="1917700"/>
            <a:ext cx="11525250" cy="443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>
            <a:spLocks noGrp="1"/>
          </p:cNvSpPr>
          <p:nvPr>
            <p:ph type="sldNum" sz="quarter" idx="2"/>
          </p:nvPr>
        </p:nvSpPr>
        <p:spPr>
          <a:xfrm>
            <a:off x="5906877" y="6481842"/>
            <a:ext cx="371898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200"/>
            </a:lvl1pPr>
          </a:lstStyle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‹Nº›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68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</p:sldLayoutIdLst>
  <p:transition spd="med"/>
  <p:hf hdr="0" ftr="0" dt="0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2921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5842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8763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1684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14605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17526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20447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23368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2628900" marR="0" indent="-292100" algn="l" defTabSz="412750" rtl="0" latinLnBrk="0">
        <a:lnSpc>
          <a:spcPct val="100000"/>
        </a:lnSpc>
        <a:spcBef>
          <a:spcPts val="2650"/>
        </a:spcBef>
        <a:spcAft>
          <a:spcPts val="0"/>
        </a:spcAft>
        <a:buClrTx/>
        <a:buSzPct val="82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3bQ5kiFiVqfLXdMSE5RR1lQQTQ" TargetMode="External"/><Relationship Id="rId2" Type="http://schemas.openxmlformats.org/officeDocument/2006/relationships/hyperlink" Target="https://github.com/jacintoj/HoneyCON17-IntroduccionDocker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intoj/HoneyCON17-IntroduccionDocker/blob/master/hello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intoj/HoneyCON17-IntroduccionDocker/tree/master/Lab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zone.com/articles/concise-comparison-rabbitmq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848282"/>
            <a:ext cx="9602789" cy="2667000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s-ES" sz="8000" noProof="1" smtClean="0">
                <a:solidFill>
                  <a:schemeClr val="tx1"/>
                </a:solidFill>
              </a:rPr>
              <a:t>Introducción a Docker</a:t>
            </a:r>
            <a:endParaRPr lang="es-ES" sz="8000" noProof="1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294494"/>
            <a:ext cx="9601200" cy="9906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s-ES" sz="2400" noProof="1" smtClean="0">
              <a:solidFill>
                <a:srgbClr val="3691AA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s-ES" sz="2400" noProof="1" smtClean="0">
                <a:solidFill>
                  <a:srgbClr val="002060"/>
                </a:solidFill>
              </a:rPr>
              <a:t>HELLO DOCKER: LET’S BE FRIENDS</a:t>
            </a:r>
            <a:endParaRPr lang="es-ES" sz="2400" b="0" i="0" baseline="0" noProof="1">
              <a:solidFill>
                <a:srgbClr val="002060"/>
              </a:solidFill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7" y="109247"/>
            <a:ext cx="3009431" cy="29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389250"/>
            <a:ext cx="189913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5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66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32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27044" y="167119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Light"/>
                <a:sym typeface="Gill Sans Light"/>
              </a:rPr>
              <a:t>Desarrollo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11784" y="251172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070249" y="286528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64770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27044" y="167119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Desarrollo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11784" y="251172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070249" y="286528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89317" y="169480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Producción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374057" y="253533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6532522" y="288889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43391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4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27044" y="167119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Desarrollo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11784" y="251172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070249" y="286528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89317" y="169480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Producción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374057" y="253533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6532522" y="288889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9965279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Peter</a:t>
            </a:r>
            <a:endParaRPr kumimoji="0" lang="es-ES" sz="50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13017" y="5409618"/>
            <a:ext cx="337570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Sys</a:t>
            </a:r>
            <a:r>
              <a:rPr lang="es-ES" b="1" dirty="0" smtClean="0"/>
              <a:t> </a:t>
            </a:r>
            <a:r>
              <a:rPr lang="es-ES" b="1" dirty="0" err="1"/>
              <a:t>A</a:t>
            </a:r>
            <a:r>
              <a:rPr lang="es-ES" b="1" dirty="0" err="1" smtClean="0"/>
              <a:t>dmin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51" y="1621080"/>
            <a:ext cx="1524231" cy="4355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267" y="1172692"/>
            <a:ext cx="1216564" cy="15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57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4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27044" y="167119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Desarrollo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11784" y="251172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070249" y="286528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89317" y="169480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Producción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965279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Peter</a:t>
            </a:r>
            <a:endParaRPr kumimoji="0" lang="es-ES" sz="50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13017" y="5409618"/>
            <a:ext cx="337570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Sys</a:t>
            </a:r>
            <a:r>
              <a:rPr lang="es-ES" b="1" dirty="0" smtClean="0"/>
              <a:t> </a:t>
            </a:r>
            <a:r>
              <a:rPr lang="es-ES" b="1" dirty="0" err="1"/>
              <a:t>A</a:t>
            </a:r>
            <a:r>
              <a:rPr lang="es-ES" b="1" dirty="0" err="1" smtClean="0"/>
              <a:t>dmin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51" y="1621080"/>
            <a:ext cx="1524231" cy="4355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267" y="1172692"/>
            <a:ext cx="1216564" cy="1592046"/>
          </a:xfrm>
          <a:prstGeom prst="rect">
            <a:avLst/>
          </a:prstGeom>
        </p:spPr>
      </p:pic>
      <p:pic>
        <p:nvPicPr>
          <p:cNvPr id="22" name="Picture 2" descr="Resultado de imagen de llama fue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97" y="2289843"/>
            <a:ext cx="1282508" cy="20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025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78" y="1441182"/>
            <a:ext cx="1524231" cy="43556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4425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Bob</a:t>
            </a:r>
            <a:endParaRPr kumimoji="0" lang="es-ES" sz="4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5796832"/>
            <a:ext cx="337570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Developer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1115810"/>
            <a:ext cx="1445230" cy="153320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27044" y="167119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Desarrollo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911784" y="2511728"/>
            <a:ext cx="2851271" cy="1440457"/>
          </a:xfrm>
          <a:prstGeom prst="rec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070249" y="2865281"/>
            <a:ext cx="2580495" cy="726440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340053"/>
                </a:solidFill>
                <a:effectLst/>
                <a:uLnTx/>
                <a:uFillTx/>
                <a:latin typeface="Gill Sans Light"/>
                <a:sym typeface="Gill Sans Light"/>
              </a:rPr>
              <a:t>App</a:t>
            </a:r>
            <a:endParaRPr kumimoji="0" lang="es-ES" sz="4800" b="1" i="0" u="none" strike="noStrike" kern="0" cap="none" spc="0" normalizeH="0" baseline="0" noProof="0" dirty="0" smtClean="0">
              <a:ln>
                <a:noFill/>
              </a:ln>
              <a:solidFill>
                <a:srgbClr val="3400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89317" y="1694808"/>
            <a:ext cx="327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Producción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965279" y="527748"/>
            <a:ext cx="189913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Peter</a:t>
            </a:r>
            <a:endParaRPr kumimoji="0" lang="es-ES" sz="50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113017" y="5409618"/>
            <a:ext cx="337570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 err="1" smtClean="0"/>
              <a:t>Sys</a:t>
            </a:r>
            <a:r>
              <a:rPr lang="es-ES" b="1" dirty="0" smtClean="0"/>
              <a:t> </a:t>
            </a:r>
            <a:r>
              <a:rPr lang="es-ES" b="1" dirty="0" err="1"/>
              <a:t>A</a:t>
            </a:r>
            <a:r>
              <a:rPr lang="es-ES" b="1" dirty="0" err="1" smtClean="0"/>
              <a:t>dmin</a:t>
            </a:r>
            <a:endParaRPr kumimoji="0" lang="es-ES" sz="50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51" y="1621080"/>
            <a:ext cx="1524231" cy="4355650"/>
          </a:xfrm>
          <a:prstGeom prst="rect">
            <a:avLst/>
          </a:prstGeom>
        </p:spPr>
      </p:pic>
      <p:pic>
        <p:nvPicPr>
          <p:cNvPr id="22" name="Picture 2" descr="Resultado de imagen de llama fue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97" y="2289843"/>
            <a:ext cx="1282508" cy="20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g.playground.ru/images/5/7/rage-fa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094" y="1441182"/>
            <a:ext cx="1179554" cy="125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188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80" y="167425"/>
            <a:ext cx="9019667" cy="6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87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185530" y="278365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¿Qué es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? – Situaciones cotidianas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85529" y="1441449"/>
            <a:ext cx="11331575" cy="4813577"/>
          </a:xfrm>
        </p:spPr>
        <p:txBody>
          <a:bodyPr>
            <a:normAutofit fontScale="92500" lnSpcReduction="10000"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La más pequeña diferencia que exista entre nuestro ordenador de trabajo y la máquina final donde se ejecuta el programa, la web, </a:t>
            </a:r>
            <a:r>
              <a:rPr lang="es-ES" sz="2800" dirty="0" err="1" smtClean="0">
                <a:solidFill>
                  <a:schemeClr val="tx1"/>
                </a:solidFill>
              </a:rPr>
              <a:t>etc</a:t>
            </a:r>
            <a:r>
              <a:rPr lang="es-ES" sz="2800" dirty="0" smtClean="0">
                <a:solidFill>
                  <a:schemeClr val="tx1"/>
                </a:solidFill>
              </a:rPr>
              <a:t> puede hacer que algo importante falle.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Imaginemos una web: </a:t>
            </a:r>
          </a:p>
          <a:p>
            <a:pPr lvl="1"/>
            <a:r>
              <a:rPr lang="es-ES" sz="2600" dirty="0" smtClean="0">
                <a:solidFill>
                  <a:schemeClr val="tx1"/>
                </a:solidFill>
              </a:rPr>
              <a:t>El ordenador donde se programa/testea</a:t>
            </a:r>
          </a:p>
          <a:p>
            <a:pPr lvl="1"/>
            <a:r>
              <a:rPr lang="es-ES" sz="2600" dirty="0" smtClean="0">
                <a:solidFill>
                  <a:schemeClr val="tx1"/>
                </a:solidFill>
              </a:rPr>
              <a:t>El servidor de pre-producción</a:t>
            </a:r>
          </a:p>
          <a:p>
            <a:pPr lvl="1"/>
            <a:r>
              <a:rPr lang="es-ES" sz="2600" dirty="0" smtClean="0">
                <a:solidFill>
                  <a:schemeClr val="tx1"/>
                </a:solidFill>
              </a:rPr>
              <a:t>El servidor de producción</a:t>
            </a:r>
            <a:endParaRPr lang="es-ES" sz="2600" dirty="0">
              <a:solidFill>
                <a:schemeClr val="tx1"/>
              </a:solidFill>
            </a:endParaRPr>
          </a:p>
          <a:p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Hacer que todo funcione en los 3….</a:t>
            </a:r>
          </a:p>
        </p:txBody>
      </p:sp>
    </p:spTree>
    <p:extLst>
      <p:ext uri="{BB962C8B-B14F-4D97-AF65-F5344CB8AC3E}">
        <p14:creationId xmlns:p14="http://schemas.microsoft.com/office/powerpoint/2010/main" val="10116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185530" y="278365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¿Qué es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? – Situaciones cotidianas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85529" y="1441449"/>
            <a:ext cx="11331575" cy="481357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Imaginemos montar el entorno tanto de pruebas como de producción…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Para que la aplicación funcione, no sólo implica tener el mismo sistema operativo, hardware equiparable, sino también tenemos que instalar y configurar todas las dependencias que haya: bibliotecas de terceros, bases de datos, etc.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Esto es propenso a errores.</a:t>
            </a:r>
            <a:endParaRPr lang="es-ES" sz="2800" dirty="0">
              <a:solidFill>
                <a:schemeClr val="tx1"/>
              </a:solidFill>
            </a:endParaRPr>
          </a:p>
          <a:p>
            <a:endParaRPr lang="es-E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185530" y="278365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Virtualización VS </a:t>
            </a:r>
            <a:r>
              <a:rPr lang="es-ES" sz="4400" dirty="0" err="1">
                <a:solidFill>
                  <a:srgbClr val="002060"/>
                </a:solidFill>
              </a:rPr>
              <a:t>Docker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85529" y="1441449"/>
            <a:ext cx="11331575" cy="481357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La virtualización es un buena solución al problema expuesto.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Una MV puede clonarse y tener las mismas condiciones en todos los entornos.</a:t>
            </a: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Lo malo es que tenemos que desplegar el sistema operativo completo: mover grandes ficheros, cualquier actualización implica un cambio completo, …</a:t>
            </a:r>
          </a:p>
        </p:txBody>
      </p:sp>
    </p:spTree>
    <p:extLst>
      <p:ext uri="{BB962C8B-B14F-4D97-AF65-F5344CB8AC3E}">
        <p14:creationId xmlns:p14="http://schemas.microsoft.com/office/powerpoint/2010/main" val="10356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83178" y="105519"/>
            <a:ext cx="9509759" cy="1088136"/>
          </a:xfrm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rgbClr val="002060"/>
                </a:solidFill>
              </a:rPr>
              <a:t>Mis coordenadas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1"/>
          </p:nvPr>
        </p:nvSpPr>
        <p:spPr>
          <a:xfrm>
            <a:off x="5610678" y="1524907"/>
            <a:ext cx="6039758" cy="4432300"/>
          </a:xfrm>
        </p:spPr>
        <p:txBody>
          <a:bodyPr>
            <a:noAutofit/>
          </a:bodyPr>
          <a:lstStyle/>
          <a:p>
            <a:r>
              <a:rPr lang="es-ES" sz="2200" b="1" dirty="0" smtClean="0">
                <a:solidFill>
                  <a:schemeClr val="tx1"/>
                </a:solidFill>
              </a:rPr>
              <a:t>Jacinto José Cruz Nieto</a:t>
            </a:r>
          </a:p>
          <a:p>
            <a:r>
              <a:rPr lang="es-ES" sz="2200" dirty="0" smtClean="0">
                <a:solidFill>
                  <a:schemeClr val="tx1"/>
                </a:solidFill>
              </a:rPr>
              <a:t>Técnico Superior en Desarrollo de Aplicaciones Informáticas (</a:t>
            </a:r>
            <a:r>
              <a:rPr lang="es-ES" sz="2200" b="1" dirty="0" smtClean="0">
                <a:solidFill>
                  <a:schemeClr val="tx1"/>
                </a:solidFill>
              </a:rPr>
              <a:t>D.A.I</a:t>
            </a:r>
            <a:r>
              <a:rPr lang="es-ES" sz="2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s-ES" sz="2200" dirty="0" smtClean="0">
                <a:solidFill>
                  <a:schemeClr val="tx1"/>
                </a:solidFill>
              </a:rPr>
              <a:t>Actualmente estudiante </a:t>
            </a:r>
            <a:r>
              <a:rPr lang="es-ES" sz="2200" b="1" dirty="0" smtClean="0">
                <a:solidFill>
                  <a:schemeClr val="tx1"/>
                </a:solidFill>
              </a:rPr>
              <a:t>Grado de Ingeniería Informática</a:t>
            </a:r>
          </a:p>
          <a:p>
            <a:pPr marL="0" indent="0">
              <a:buNone/>
            </a:pPr>
            <a:r>
              <a:rPr lang="es-ES" sz="1800" dirty="0" smtClean="0"/>
              <a:t> </a:t>
            </a: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half" idx="13"/>
          </p:nvPr>
        </p:nvPicPr>
        <p:blipFill>
          <a:blip r:embed="rId3"/>
          <a:srcRect t="3914" b="3914"/>
          <a:stretch>
            <a:fillRect/>
          </a:stretch>
        </p:blipFill>
        <p:spPr>
          <a:xfrm>
            <a:off x="1436914" y="1892300"/>
            <a:ext cx="2881993" cy="3374053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</a:t>
            </a:fld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59" y="3579326"/>
            <a:ext cx="780902" cy="78090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616823" y="3741057"/>
            <a:ext cx="496700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jacintoj.cruz@gmail.com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97" y="5266353"/>
            <a:ext cx="810579" cy="81057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001198" y="5957207"/>
            <a:ext cx="725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https://www.linkedin.com/in/jacintojosecruznieto/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13" y="4547023"/>
            <a:ext cx="665948" cy="66594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616823" y="4618387"/>
            <a:ext cx="229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@</a:t>
            </a:r>
            <a:r>
              <a:rPr lang="es-ES" sz="2800" dirty="0" err="1"/>
              <a:t>jacintoj_IT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8409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Virtualización VS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20" name="Picture 4" descr="https://techglimpse.com/wp-content/uploads/2016/03/Container-vs-V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79" y="1272209"/>
            <a:ext cx="8247693" cy="46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374270" y="6369254"/>
            <a:ext cx="10359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2060"/>
                </a:solidFill>
              </a:rPr>
              <a:t>https://</a:t>
            </a:r>
            <a:r>
              <a:rPr lang="es-ES" sz="2000" dirty="0" smtClean="0">
                <a:solidFill>
                  <a:srgbClr val="002060"/>
                </a:solidFill>
              </a:rPr>
              <a:t>techglimpse.com/docker-installation-tutorial-centos/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091067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74171" y="56648"/>
            <a:ext cx="11323254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al Rescate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44557" y="954978"/>
            <a:ext cx="11595652" cy="1656094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07095" y="1073263"/>
            <a:ext cx="1116083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just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 permite meter en un contenedor todas aquellas cosas que mi aplicación necesita para ser ejecutada (Java, 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Maven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, 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Tomcat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, 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NodeJS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,…) y la propia aplicación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344557" y="2729357"/>
            <a:ext cx="11595652" cy="1244966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86607" y="2827318"/>
            <a:ext cx="110984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Podemos llevar ese contenedor a cualquier máquina que tenga instalado 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 y ejecutar la aplicación sin tener que hacer nada más.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344557" y="4092608"/>
            <a:ext cx="11595652" cy="1244966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86607" y="4177446"/>
            <a:ext cx="1108132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No nos preocupamos de qué versiones software tiene instalada esa máquina, de si tiene los elementos necesarios para que funcione, de si son compatibles…</a:t>
            </a:r>
          </a:p>
        </p:txBody>
      </p:sp>
      <p:sp>
        <p:nvSpPr>
          <p:cNvPr id="21" name="Rectángulo redondeado 20"/>
          <p:cNvSpPr/>
          <p:nvPr/>
        </p:nvSpPr>
        <p:spPr>
          <a:xfrm>
            <a:off x="344557" y="5455859"/>
            <a:ext cx="11595652" cy="1244966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94346" y="5657714"/>
            <a:ext cx="1119068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Se ejecutará la aplicación desde el contenedor de 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, y dentro de él estarán todas las librerías y todo lo necesario para que dicha aplicación funcione</a:t>
            </a:r>
          </a:p>
        </p:txBody>
      </p:sp>
    </p:spTree>
    <p:extLst>
      <p:ext uri="{BB962C8B-B14F-4D97-AF65-F5344CB8AC3E}">
        <p14:creationId xmlns:p14="http://schemas.microsoft.com/office/powerpoint/2010/main" val="2425287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9" grpId="0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: características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85529" y="1060175"/>
            <a:ext cx="11331575" cy="5194852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Se ejecuta directamente sobre el sistema operativo.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Mucho más ligero (en “peso”) que una MV.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Fácil de actualizar y desplegar.</a:t>
            </a:r>
          </a:p>
          <a:p>
            <a:r>
              <a:rPr lang="es-ES" sz="2800" dirty="0" err="1" smtClean="0">
                <a:solidFill>
                  <a:schemeClr val="tx1"/>
                </a:solidFill>
              </a:rPr>
              <a:t>Aisla</a:t>
            </a:r>
            <a:r>
              <a:rPr lang="es-ES" sz="2800" dirty="0" smtClean="0">
                <a:solidFill>
                  <a:schemeClr val="tx1"/>
                </a:solidFill>
              </a:rPr>
              <a:t> la ejecución de aplicaciones, no pueden interferir entre ellas.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Permite realizar pruebas más reales en cuanto al entorno en el que se van a realizar las reales.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Capacidad de desplegar  multitud de contenedores en un mismo equipo físico: mejor rendimiento que una máquina virtual</a:t>
            </a:r>
          </a:p>
        </p:txBody>
      </p:sp>
    </p:spTree>
    <p:extLst>
      <p:ext uri="{BB962C8B-B14F-4D97-AF65-F5344CB8AC3E}">
        <p14:creationId xmlns:p14="http://schemas.microsoft.com/office/powerpoint/2010/main" val="4223105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: más características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85529" y="1060175"/>
            <a:ext cx="11331575" cy="5194852"/>
          </a:xfrm>
        </p:spPr>
        <p:txBody>
          <a:bodyPr>
            <a:normAutofit lnSpcReduction="10000"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Aplicaciones libres de las dependencias instaladas en el sistema anfitrión.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Puesta en marcha en segundos.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Contenedores livianos que facilitan su almacenaje, transporte y despliegue.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Compatibilidad </a:t>
            </a:r>
            <a:r>
              <a:rPr lang="es-ES" sz="2800" dirty="0" err="1" smtClean="0">
                <a:solidFill>
                  <a:schemeClr val="tx1"/>
                </a:solidFill>
              </a:rPr>
              <a:t>Multi</a:t>
            </a:r>
            <a:r>
              <a:rPr lang="es-ES" sz="2800" dirty="0" smtClean="0">
                <a:solidFill>
                  <a:schemeClr val="tx1"/>
                </a:solidFill>
              </a:rPr>
              <a:t>-Sistema: desplegar nuestros contenedores en multitud de plataformas.</a:t>
            </a:r>
          </a:p>
        </p:txBody>
      </p:sp>
    </p:spTree>
    <p:extLst>
      <p:ext uri="{BB962C8B-B14F-4D97-AF65-F5344CB8AC3E}">
        <p14:creationId xmlns:p14="http://schemas.microsoft.com/office/powerpoint/2010/main" val="216329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72336" y="65041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ECOSISTEMA DOCKER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61" y="2020897"/>
            <a:ext cx="4103526" cy="25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33" y="4021369"/>
            <a:ext cx="2499495" cy="29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de DOC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9" y="3091542"/>
            <a:ext cx="2636778" cy="28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65850" y="6335362"/>
            <a:ext cx="50800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 ® </a:t>
            </a:r>
            <a:r>
              <a:rPr kumimoji="0" lang="es-E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Mesos</a:t>
            </a:r>
            <a:r>
              <a:rPr kumimoji="0" lang="es-E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® Google® </a:t>
            </a:r>
            <a:r>
              <a:rPr kumimoji="0" lang="es-E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Rancher</a:t>
            </a:r>
            <a:r>
              <a:rPr kumimoji="0" lang="es-E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®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926" y="3182916"/>
            <a:ext cx="2314902" cy="17502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89" y="1047165"/>
            <a:ext cx="2283938" cy="1578428"/>
          </a:xfrm>
          <a:prstGeom prst="rect">
            <a:avLst/>
          </a:prstGeom>
        </p:spPr>
      </p:pic>
      <p:pic>
        <p:nvPicPr>
          <p:cNvPr id="10" name="Picture 8" descr="Resultado de imagen de docker compo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42" y="721876"/>
            <a:ext cx="2264592" cy="222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73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Host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5109028" y="1403821"/>
            <a:ext cx="6894286" cy="4142232"/>
          </a:xfrm>
        </p:spPr>
        <p:txBody>
          <a:bodyPr/>
          <a:lstStyle/>
          <a:p>
            <a:r>
              <a:rPr lang="es-ES" sz="2800" dirty="0" smtClean="0">
                <a:solidFill>
                  <a:schemeClr val="tx1"/>
                </a:solidFill>
              </a:rPr>
              <a:t>Es una máquina física o virtual que está corriendo el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</a:rPr>
              <a:t>daemon</a:t>
            </a:r>
            <a:r>
              <a:rPr lang="es-ES" sz="2800" dirty="0" smtClean="0">
                <a:solidFill>
                  <a:schemeClr val="tx1"/>
                </a:solidFill>
              </a:rPr>
              <a:t>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Contiene imágenes “cacheadas” al igual que contenedores ejecutables, los cuales han sido creados a partir de imágenes.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" y="1340539"/>
            <a:ext cx="3831097" cy="26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Registry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5109028" y="1403821"/>
            <a:ext cx="6894286" cy="4142232"/>
          </a:xfrm>
          <a:noFill/>
        </p:spPr>
        <p:txBody>
          <a:bodyPr/>
          <a:lstStyle/>
          <a:p>
            <a:r>
              <a:rPr lang="es-ES" sz="2800" dirty="0" smtClean="0">
                <a:solidFill>
                  <a:schemeClr val="tx1"/>
                </a:solidFill>
              </a:rPr>
              <a:t>Es un repositorio de imágenes de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, que pueden ser usadas para crear contenedores.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El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</a:rPr>
              <a:t>Hub</a:t>
            </a:r>
            <a:r>
              <a:rPr lang="es-ES" sz="2800" dirty="0" smtClean="0">
                <a:solidFill>
                  <a:schemeClr val="tx1"/>
                </a:solidFill>
              </a:rPr>
              <a:t> (</a:t>
            </a:r>
            <a:r>
              <a:rPr lang="es-ES" sz="2800" b="1" dirty="0" smtClean="0">
                <a:solidFill>
                  <a:srgbClr val="002060"/>
                </a:solidFill>
              </a:rPr>
              <a:t>https://hub.docker.com</a:t>
            </a:r>
            <a:r>
              <a:rPr lang="es-ES" sz="2800" dirty="0" smtClean="0">
                <a:solidFill>
                  <a:schemeClr val="tx1"/>
                </a:solidFill>
              </a:rPr>
              <a:t>) es el ejemplo más popular de repositorio de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.</a:t>
            </a:r>
            <a:endParaRPr lang="es-ES" sz="2800" dirty="0">
              <a:solidFill>
                <a:schemeClr val="tx1"/>
              </a:solidFill>
            </a:endParaRPr>
          </a:p>
        </p:txBody>
      </p:sp>
      <p:pic>
        <p:nvPicPr>
          <p:cNvPr id="5" name="Picture 6" descr="Resultado de imagen de DOCK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9" y="1030514"/>
            <a:ext cx="3758525" cy="41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Hub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 rotWithShape="1">
          <a:blip r:embed="rId2"/>
          <a:srcRect r="7906"/>
          <a:stretch/>
        </p:blipFill>
        <p:spPr>
          <a:xfrm>
            <a:off x="354149" y="1030514"/>
            <a:ext cx="11437350" cy="56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Machine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5109028" y="1403821"/>
            <a:ext cx="6894286" cy="4142232"/>
          </a:xfrm>
          <a:noFill/>
        </p:spPr>
        <p:txBody>
          <a:bodyPr>
            <a:normAutofit lnSpcReduction="10000"/>
          </a:bodyPr>
          <a:lstStyle/>
          <a:p>
            <a:r>
              <a:rPr lang="es-ES" sz="2800" dirty="0" err="1">
                <a:solidFill>
                  <a:schemeClr val="tx1"/>
                </a:solidFill>
                <a:sym typeface="Helvetica Neue"/>
              </a:rPr>
              <a:t>Docker</a:t>
            </a:r>
            <a:r>
              <a:rPr lang="es-ES" sz="2800" dirty="0">
                <a:solidFill>
                  <a:schemeClr val="tx1"/>
                </a:solidFill>
                <a:sym typeface="Helvetica Neue"/>
              </a:rPr>
              <a:t> Machine permite la gestión de </a:t>
            </a:r>
            <a:r>
              <a:rPr lang="es-ES" sz="2800" dirty="0" err="1">
                <a:solidFill>
                  <a:schemeClr val="tx1"/>
                </a:solidFill>
                <a:sym typeface="Helvetica Neue"/>
              </a:rPr>
              <a:t>Docker</a:t>
            </a:r>
            <a:r>
              <a:rPr lang="es-ES" sz="2800" dirty="0">
                <a:solidFill>
                  <a:schemeClr val="tx1"/>
                </a:solidFill>
                <a:sym typeface="Helvetica Neue"/>
              </a:rPr>
              <a:t> en máquinas virtuales en local o en un proveedor de </a:t>
            </a:r>
            <a:r>
              <a:rPr lang="es-ES" sz="2800" dirty="0" err="1">
                <a:solidFill>
                  <a:schemeClr val="tx1"/>
                </a:solidFill>
                <a:sym typeface="Helvetica Neue"/>
              </a:rPr>
              <a:t>cloud</a:t>
            </a:r>
            <a:r>
              <a:rPr lang="es-ES" sz="2800" dirty="0">
                <a:solidFill>
                  <a:schemeClr val="tx1"/>
                </a:solidFill>
                <a:sym typeface="Helvetica Neue"/>
              </a:rPr>
              <a:t>.</a:t>
            </a:r>
          </a:p>
          <a:p>
            <a:r>
              <a:rPr lang="es-ES" sz="2800" dirty="0" smtClean="0">
                <a:solidFill>
                  <a:schemeClr val="tx1"/>
                </a:solidFill>
              </a:rPr>
              <a:t>Dos casos de uso: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600" dirty="0" smtClean="0">
                <a:solidFill>
                  <a:schemeClr val="tx1"/>
                </a:solidFill>
              </a:rPr>
              <a:t>ejecutar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en MAC o  </a:t>
            </a:r>
          </a:p>
          <a:p>
            <a:pPr marL="320040" lvl="1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 </a:t>
            </a:r>
            <a:r>
              <a:rPr lang="es-ES" sz="2600" dirty="0" smtClean="0">
                <a:solidFill>
                  <a:schemeClr val="tx1"/>
                </a:solidFill>
              </a:rPr>
              <a:t>Windows junto con 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</a:t>
            </a:r>
            <a:r>
              <a:rPr lang="es-ES" sz="2600" dirty="0" err="1" smtClean="0">
                <a:solidFill>
                  <a:schemeClr val="tx1"/>
                </a:solidFill>
              </a:rPr>
              <a:t>Toolbox</a:t>
            </a:r>
            <a:r>
              <a:rPr lang="es-ES" sz="2600" dirty="0" smtClean="0">
                <a:solidFill>
                  <a:schemeClr val="tx1"/>
                </a:solidFill>
              </a:rPr>
              <a:t>.</a:t>
            </a:r>
          </a:p>
          <a:p>
            <a:pPr marL="320040" lvl="1" indent="0">
              <a:buNone/>
            </a:pPr>
            <a:endParaRPr lang="es-ES" sz="26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2600" dirty="0" smtClean="0">
                <a:solidFill>
                  <a:schemeClr val="tx1"/>
                </a:solidFill>
              </a:rPr>
              <a:t>Gestiones Hosts remotos de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(</a:t>
            </a:r>
            <a:r>
              <a:rPr lang="es-ES" sz="2600" dirty="0" err="1" smtClean="0">
                <a:solidFill>
                  <a:schemeClr val="tx1"/>
                </a:solidFill>
              </a:rPr>
              <a:t>cloud</a:t>
            </a:r>
            <a:r>
              <a:rPr lang="es-ES" sz="2600" dirty="0" smtClean="0">
                <a:solidFill>
                  <a:schemeClr val="tx1"/>
                </a:solidFill>
              </a:rPr>
              <a:t>).</a:t>
            </a:r>
            <a:endParaRPr lang="es-ES" sz="2600" dirty="0">
              <a:solidFill>
                <a:schemeClr val="tx1"/>
              </a:solidFill>
            </a:endParaRPr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9" y="1030514"/>
            <a:ext cx="3546609" cy="425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docker.com/sites/default/files/docker_toolbox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8057" y="2162477"/>
            <a:ext cx="1785257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44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Compose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5109028" y="1403821"/>
            <a:ext cx="6894286" cy="4142232"/>
          </a:xfrm>
          <a:noFill/>
        </p:spPr>
        <p:txBody>
          <a:bodyPr>
            <a:normAutofit/>
          </a:bodyPr>
          <a:lstStyle/>
          <a:p>
            <a:r>
              <a:rPr lang="es-ES" sz="2800" dirty="0" err="1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Docker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s-ES" sz="2800" dirty="0" err="1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Compose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 es una herramienta que nos permite la 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definición y 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ejecución </a:t>
            </a:r>
            <a:r>
              <a:rPr lang="es-ES" sz="2800" dirty="0" err="1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multicontenedor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, en 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un 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único archivo de aplicaciones </a:t>
            </a:r>
            <a:r>
              <a:rPr lang="es-ES" sz="2800" dirty="0" err="1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s-ES" sz="2800" dirty="0">
              <a:solidFill>
                <a:schemeClr val="tx1"/>
              </a:solidFill>
              <a:sym typeface="Helvetica Neue"/>
            </a:endParaRPr>
          </a:p>
        </p:txBody>
      </p:sp>
      <p:pic>
        <p:nvPicPr>
          <p:cNvPr id="8" name="Picture 8" descr="Resultado de imagen de docker compo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8" y="1403821"/>
            <a:ext cx="3666308" cy="36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86CB4B4D-7CA3-9044-876B-883B54F8677D}" type="slidenum">
              <a:rPr lang="es-E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3</a:t>
            </a:fld>
            <a:endParaRPr lang="es-ES" kern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1026" name="Picture 2" descr="https://i0.wp.com/colormake.com/wp-content/uploads/2014/02/taz_by_captainjackharkness-d5i1nac.png?fit=900%2C779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17" y="773906"/>
            <a:ext cx="5694816" cy="49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3927">
            <a:off x="524176" y="697481"/>
            <a:ext cx="2970187" cy="103956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2979">
            <a:off x="9069534" y="879944"/>
            <a:ext cx="2662398" cy="87311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86" y="2038533"/>
            <a:ext cx="3138095" cy="852381"/>
          </a:xfrm>
          <a:prstGeom prst="rect">
            <a:avLst/>
          </a:prstGeom>
        </p:spPr>
      </p:pic>
      <p:pic>
        <p:nvPicPr>
          <p:cNvPr id="1038" name="Picture 14" descr="Resultado de imagen de startup weekend madrid logo"/>
          <p:cNvPicPr>
            <a:picLocks noGrp="1" noChangeAspect="1" noChangeArrowheads="1"/>
          </p:cNvPicPr>
          <p:nvPr>
            <p:ph type="pic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435871" y="3329419"/>
            <a:ext cx="2881746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nfomix T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575" y="4706519"/>
            <a:ext cx="3360315" cy="17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310124" y="5818697"/>
            <a:ext cx="3565402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s-ES" sz="2500" kern="0" dirty="0">
                <a:solidFill>
                  <a:srgbClr val="535353"/>
                </a:solidFill>
                <a:latin typeface="Gill Sans Light"/>
                <a:sym typeface="Gill Sans Light"/>
              </a:rPr>
              <a:t>&amp; So </a:t>
            </a:r>
            <a:r>
              <a:rPr lang="es-ES" sz="2500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on</a:t>
            </a:r>
            <a:r>
              <a:rPr lang="es-ES" sz="2500" kern="0" dirty="0">
                <a:solidFill>
                  <a:srgbClr val="535353"/>
                </a:solidFill>
                <a:latin typeface="Gill Sans Light"/>
                <a:sym typeface="Gill Sans Light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369124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Swarm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5109028" y="1403821"/>
            <a:ext cx="6894286" cy="4142232"/>
          </a:xfrm>
          <a:noFill/>
        </p:spPr>
        <p:txBody>
          <a:bodyPr>
            <a:normAutofit/>
          </a:bodyPr>
          <a:lstStyle/>
          <a:p>
            <a:r>
              <a:rPr lang="es-ES" sz="2800" dirty="0" err="1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Docker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s-ES" sz="2800" dirty="0" err="1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Swarm</a:t>
            </a:r>
            <a:r>
              <a:rPr lang="es-ES" sz="2800" dirty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 es una herramienta nativa que permite construir un clúster de máquinas </a:t>
            </a:r>
            <a:r>
              <a:rPr lang="es-ES" sz="2800" dirty="0" err="1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.</a:t>
            </a:r>
          </a:p>
          <a:p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Es un orquestador.</a:t>
            </a:r>
          </a:p>
          <a:p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Otros orquestadores: MESOS, </a:t>
            </a:r>
            <a:r>
              <a:rPr lang="es-ES" sz="2800" dirty="0" err="1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Kubernetes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, </a:t>
            </a:r>
            <a:r>
              <a:rPr lang="es-ES" sz="2800" dirty="0" err="1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Rancher</a:t>
            </a:r>
            <a:r>
              <a:rPr lang="es-ES" sz="2800" dirty="0" smtClean="0">
                <a:solidFill>
                  <a:schemeClr val="tx1"/>
                </a:solidFill>
                <a:ea typeface="Helvetica Neue"/>
                <a:cs typeface="Helvetica Neue"/>
                <a:sym typeface="Helvetica Neue"/>
              </a:rPr>
              <a:t>.</a:t>
            </a:r>
            <a:endParaRPr lang="es-ES" sz="2800" dirty="0">
              <a:solidFill>
                <a:schemeClr val="tx1"/>
              </a:solidFill>
              <a:ea typeface="Helvetica Neue"/>
              <a:cs typeface="Helvetica Neue"/>
              <a:sym typeface="Helvetica Neue"/>
            </a:endParaRPr>
          </a:p>
          <a:p>
            <a:endParaRPr lang="es-ES" sz="2800" dirty="0">
              <a:solidFill>
                <a:schemeClr val="tx1"/>
              </a:solidFill>
              <a:sym typeface="Helvetica Neue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9" y="1403821"/>
            <a:ext cx="4324546" cy="32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Definiciones: contenedor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40" y="1478643"/>
            <a:ext cx="5821278" cy="429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Definiciones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32227" y="2726606"/>
            <a:ext cx="11756571" cy="1826143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38368" y="2826600"/>
            <a:ext cx="11127892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DockerFile</a:t>
            </a:r>
            <a:r>
              <a:rPr kumimoji="0" lang="es-E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: 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Es un archivo de configuración para crear imágenes. Se indica lo que se quiere que tenga que tenga la imagen (</a:t>
            </a:r>
            <a:r>
              <a:rPr kumimoji="0" lang="es-E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 </a:t>
            </a:r>
            <a:r>
              <a:rPr kumimoji="0" lang="es-E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), y los comandos para instalar las herramientas.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232229" y="4925546"/>
            <a:ext cx="11756571" cy="1678454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38369" y="4955798"/>
            <a:ext cx="11344288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Docker</a:t>
            </a:r>
            <a:r>
              <a:rPr kumimoji="0" lang="es-E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 </a:t>
            </a:r>
            <a:r>
              <a:rPr kumimoji="0" lang="es-ES" sz="2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r>
              <a:rPr kumimoji="0" lang="es-E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: 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Es una captura del estado en el que se encuentra un contenedor, como una especie de plantilla. Un símil puede ser el SNAPSHOT de una VM, pero más ligero 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Wingdings" panose="05000000000000000000" pitchFamily="2" charset="2"/>
              </a:rPr>
              <a:t></a:t>
            </a:r>
            <a:endParaRPr kumimoji="0" lang="es-E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232227" y="1342394"/>
            <a:ext cx="11756571" cy="1072332"/>
          </a:xfrm>
          <a:prstGeom prst="roundRect">
            <a:avLst/>
          </a:prstGeom>
          <a:gradFill rotWithShape="1">
            <a:gsLst>
              <a:gs pos="0">
                <a:srgbClr val="78AAB3">
                  <a:tint val="50000"/>
                  <a:satMod val="300000"/>
                </a:srgbClr>
              </a:gs>
              <a:gs pos="35000">
                <a:srgbClr val="78AAB3">
                  <a:tint val="37000"/>
                  <a:satMod val="300000"/>
                </a:srgbClr>
              </a:gs>
              <a:gs pos="100000">
                <a:srgbClr val="78AA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8367" y="1450359"/>
            <a:ext cx="1134428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82550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Contenedor: </a:t>
            </a: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Es la instancia en ejecución de una imagen. A partir de una imagen podemos ejecutar varios contenedores.</a:t>
            </a:r>
          </a:p>
        </p:txBody>
      </p:sp>
    </p:spTree>
    <p:extLst>
      <p:ext uri="{BB962C8B-B14F-4D97-AF65-F5344CB8AC3E}">
        <p14:creationId xmlns:p14="http://schemas.microsoft.com/office/powerpoint/2010/main" val="19748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304800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" name="Picture 4" descr="Resultado de imagen de dock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27" y="2383803"/>
            <a:ext cx="2340935" cy="19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964627" y="4653582"/>
            <a:ext cx="23158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44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304800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" name="Picture 4" descr="Resultado de imagen de dock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27" y="2383803"/>
            <a:ext cx="2340935" cy="19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964627" y="4653582"/>
            <a:ext cx="23158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7" name="Picture 2" descr="Resultado de imagen de docker contai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55" y="2340475"/>
            <a:ext cx="2973145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767586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7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304800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" name="Picture 4" descr="Resultado de imagen de dock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27" y="2383803"/>
            <a:ext cx="2340935" cy="19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964627" y="4653582"/>
            <a:ext cx="23158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7" name="Picture 2" descr="Resultado de imagen de docker contai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55" y="2340475"/>
            <a:ext cx="2973145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767586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1" name="Llamada rectangular redondeada 10"/>
          <p:cNvSpPr/>
          <p:nvPr/>
        </p:nvSpPr>
        <p:spPr>
          <a:xfrm>
            <a:off x="489945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Build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88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304800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" name="Picture 4" descr="Resultado de imagen de dock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27" y="2383803"/>
            <a:ext cx="2340935" cy="19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964627" y="4653582"/>
            <a:ext cx="23158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7" name="Picture 2" descr="Resultado de imagen de docker contai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55" y="2340475"/>
            <a:ext cx="2973145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767586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1" name="Llamada rectangular redondeada 10"/>
          <p:cNvSpPr/>
          <p:nvPr/>
        </p:nvSpPr>
        <p:spPr>
          <a:xfrm>
            <a:off x="489945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Build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Llamada rectangular redondeada 12"/>
          <p:cNvSpPr/>
          <p:nvPr/>
        </p:nvSpPr>
        <p:spPr>
          <a:xfrm>
            <a:off x="5001130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Ship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15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354149" y="236147"/>
            <a:ext cx="9509759" cy="794367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 más detenimiento…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Picture 2" descr="Resultado de imagen de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" y="2203379"/>
            <a:ext cx="1771338" cy="22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 derecha 7"/>
          <p:cNvSpPr/>
          <p:nvPr/>
        </p:nvSpPr>
        <p:spPr>
          <a:xfrm>
            <a:off x="304800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" name="Picture 4" descr="Resultado de imagen de dock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27" y="2383803"/>
            <a:ext cx="2340935" cy="19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964627" y="4653582"/>
            <a:ext cx="23158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Gill Sans Light"/>
                <a:sym typeface="Gill Sans Light"/>
              </a:rPr>
              <a:t>image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7" name="Picture 2" descr="Resultado de imagen de docker contain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55" y="2340475"/>
            <a:ext cx="2973145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7675860" y="3115268"/>
            <a:ext cx="1546329" cy="789075"/>
          </a:xfrm>
          <a:prstGeom prst="rightArrow">
            <a:avLst/>
          </a:prstGeom>
          <a:gradFill rotWithShape="1">
            <a:gsLst>
              <a:gs pos="0">
                <a:srgbClr val="D9971A">
                  <a:tint val="100000"/>
                  <a:shade val="100000"/>
                  <a:satMod val="129999"/>
                </a:srgbClr>
              </a:gs>
              <a:gs pos="100000">
                <a:srgbClr val="D9971A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1" name="Llamada rectangular redondeada 10"/>
          <p:cNvSpPr/>
          <p:nvPr/>
        </p:nvSpPr>
        <p:spPr>
          <a:xfrm>
            <a:off x="489945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Build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Llamada rectangular redondeada 12"/>
          <p:cNvSpPr/>
          <p:nvPr/>
        </p:nvSpPr>
        <p:spPr>
          <a:xfrm>
            <a:off x="5001130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Ship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4" name="Llamada rectangular redondeada 13"/>
          <p:cNvSpPr/>
          <p:nvPr/>
        </p:nvSpPr>
        <p:spPr>
          <a:xfrm>
            <a:off x="9583989" y="5674566"/>
            <a:ext cx="2242876" cy="658336"/>
          </a:xfrm>
          <a:prstGeom prst="wedgeRoundRectCallout">
            <a:avLst/>
          </a:prstGeom>
          <a:gradFill rotWithShape="1">
            <a:gsLst>
              <a:gs pos="0">
                <a:srgbClr val="D9971A">
                  <a:tint val="50000"/>
                  <a:satMod val="300000"/>
                </a:srgbClr>
              </a:gs>
              <a:gs pos="35000">
                <a:srgbClr val="D9971A">
                  <a:tint val="37000"/>
                  <a:satMod val="300000"/>
                </a:srgbClr>
              </a:gs>
              <a:gs pos="100000">
                <a:srgbClr val="D9971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9971A">
                <a:shade val="95000"/>
                <a:satMod val="104999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Light"/>
                <a:sym typeface="Gill Sans Light"/>
              </a:rPr>
              <a:t>Run</a:t>
            </a:r>
            <a:endParaRPr kumimoji="0" lang="es-ES" sz="50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04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: versiones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432462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tx1"/>
                </a:solidFill>
              </a:rPr>
              <a:t>Docker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Community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Edition</a:t>
            </a:r>
            <a:r>
              <a:rPr lang="es-ES" sz="3600" dirty="0">
                <a:solidFill>
                  <a:schemeClr val="tx1"/>
                </a:solidFill>
              </a:rPr>
              <a:t> (CE)</a:t>
            </a:r>
          </a:p>
          <a:p>
            <a:pPr marL="736600" lvl="1" indent="0">
              <a:buNone/>
            </a:pPr>
            <a:r>
              <a:rPr lang="es-ES" sz="3200" dirty="0">
                <a:solidFill>
                  <a:srgbClr val="0070C0"/>
                </a:solidFill>
              </a:rPr>
              <a:t>https://</a:t>
            </a:r>
            <a:r>
              <a:rPr lang="es-ES" sz="3200" dirty="0" smtClean="0">
                <a:solidFill>
                  <a:srgbClr val="0070C0"/>
                </a:solidFill>
              </a:rPr>
              <a:t>www.docker.com/community-edition</a:t>
            </a:r>
          </a:p>
          <a:p>
            <a:pPr marL="736600" lvl="1" indent="0">
              <a:buNone/>
            </a:pPr>
            <a:endParaRPr lang="es-ES" sz="3200" dirty="0">
              <a:solidFill>
                <a:schemeClr val="tx1"/>
              </a:solidFill>
            </a:endParaRPr>
          </a:p>
          <a:p>
            <a:r>
              <a:rPr lang="es-ES" sz="3600" dirty="0" err="1">
                <a:solidFill>
                  <a:schemeClr val="tx1"/>
                </a:solidFill>
              </a:rPr>
              <a:t>Docker</a:t>
            </a:r>
            <a:r>
              <a:rPr lang="es-ES" sz="3600" dirty="0">
                <a:solidFill>
                  <a:schemeClr val="tx1"/>
                </a:solidFill>
              </a:rPr>
              <a:t> Enterprise </a:t>
            </a:r>
            <a:r>
              <a:rPr lang="es-ES" sz="3600" dirty="0" err="1">
                <a:solidFill>
                  <a:schemeClr val="tx1"/>
                </a:solidFill>
              </a:rPr>
              <a:t>Edition</a:t>
            </a:r>
            <a:r>
              <a:rPr lang="es-ES" sz="3600" dirty="0">
                <a:solidFill>
                  <a:schemeClr val="tx1"/>
                </a:solidFill>
              </a:rPr>
              <a:t> (EE)</a:t>
            </a:r>
          </a:p>
          <a:p>
            <a:pPr marL="736600" lvl="1" indent="0">
              <a:buNone/>
            </a:pPr>
            <a:r>
              <a:rPr lang="es-ES" sz="3200" dirty="0">
                <a:solidFill>
                  <a:srgbClr val="0070C0"/>
                </a:solidFill>
              </a:rPr>
              <a:t>https://www.docker.com/enterprise-edition</a:t>
            </a:r>
            <a:endParaRPr lang="es-ES" dirty="0">
              <a:solidFill>
                <a:srgbClr val="0070C0"/>
              </a:solidFill>
            </a:endParaRPr>
          </a:p>
          <a:p>
            <a:endParaRPr lang="es-E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46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86CB4B4D-7CA3-9044-876B-883B54F8677D}" type="slidenum">
              <a:rPr lang="es-ES" kern="0" smtClean="0">
                <a:solidFill>
                  <a:srgbClr val="535353"/>
                </a:solidFill>
                <a:sym typeface="Gill Sans Light"/>
              </a:rPr>
              <a:pPr algn="ctr" defTabSz="412750" hangingPunct="0"/>
              <a:t>4</a:t>
            </a:fld>
            <a:endParaRPr lang="es-ES" kern="0">
              <a:solidFill>
                <a:srgbClr val="535353"/>
              </a:solidFill>
              <a:sym typeface="Gill Sans Light"/>
            </a:endParaRPr>
          </a:p>
        </p:txBody>
      </p:sp>
      <p:pic>
        <p:nvPicPr>
          <p:cNvPr id="8194" name="Picture 2" descr="Adolfo Sol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97" y="482139"/>
            <a:ext cx="3042458" cy="30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657176" y="3859477"/>
            <a:ext cx="2871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 smtClean="0"/>
              <a:t>Adolfo Solero</a:t>
            </a:r>
            <a:endParaRPr lang="es-ES" sz="3200" b="1" dirty="0"/>
          </a:p>
        </p:txBody>
      </p:sp>
      <p:sp>
        <p:nvSpPr>
          <p:cNvPr id="5" name="Rectángulo 4"/>
          <p:cNvSpPr/>
          <p:nvPr/>
        </p:nvSpPr>
        <p:spPr>
          <a:xfrm>
            <a:off x="2933580" y="4779132"/>
            <a:ext cx="7053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https://es.linkedin.com/in/adolfo-solero-379b57</a:t>
            </a:r>
          </a:p>
        </p:txBody>
      </p:sp>
    </p:spTree>
    <p:extLst>
      <p:ext uri="{BB962C8B-B14F-4D97-AF65-F5344CB8AC3E}">
        <p14:creationId xmlns:p14="http://schemas.microsoft.com/office/powerpoint/2010/main" val="6183884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51065" y="2032001"/>
            <a:ext cx="11525250" cy="169674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6000" dirty="0" smtClean="0">
                <a:solidFill>
                  <a:schemeClr val="tx1"/>
                </a:solidFill>
              </a:rPr>
              <a:t>“Trasteemos” con </a:t>
            </a:r>
            <a:r>
              <a:rPr lang="es-ES" sz="6000" dirty="0" err="1" smtClean="0">
                <a:solidFill>
                  <a:schemeClr val="tx1"/>
                </a:solidFill>
              </a:rPr>
              <a:t>Docker</a:t>
            </a:r>
            <a:r>
              <a:rPr lang="es-ES" sz="6000" dirty="0" smtClean="0">
                <a:solidFill>
                  <a:schemeClr val="tx1"/>
                </a:solidFill>
              </a:rPr>
              <a:t>:</a:t>
            </a:r>
            <a:br>
              <a:rPr lang="es-ES" sz="6000" dirty="0" smtClean="0">
                <a:solidFill>
                  <a:schemeClr val="tx1"/>
                </a:solidFill>
              </a:rPr>
            </a:br>
            <a:r>
              <a:rPr lang="es-ES" sz="6000" dirty="0" smtClean="0">
                <a:solidFill>
                  <a:schemeClr val="tx1"/>
                </a:solidFill>
              </a:rPr>
              <a:t>primeros comandos</a:t>
            </a:r>
            <a:endParaRPr lang="es-ES" sz="6000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2"/>
          </p:nvPr>
        </p:nvSpPr>
        <p:spPr>
          <a:xfrm>
            <a:off x="11551920" y="6620256"/>
            <a:ext cx="640080" cy="237744"/>
          </a:xfrm>
        </p:spPr>
        <p:txBody>
          <a:bodyPr/>
          <a:lstStyle/>
          <a:p>
            <a:fld id="{86CB4B4D-7CA3-9044-876B-883B54F8677D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4324625"/>
          </a:xfrm>
        </p:spPr>
        <p:txBody>
          <a:bodyPr>
            <a:normAutofit/>
          </a:bodyPr>
          <a:lstStyle/>
          <a:p>
            <a:r>
              <a:rPr lang="es-ES" sz="2800" dirty="0" err="1" smtClean="0">
                <a:solidFill>
                  <a:schemeClr val="tx1"/>
                </a:solidFill>
              </a:rPr>
              <a:t>Info</a:t>
            </a:r>
            <a:r>
              <a:rPr lang="es-ES" sz="2800" dirty="0" smtClean="0">
                <a:solidFill>
                  <a:schemeClr val="tx1"/>
                </a:solidFill>
              </a:rPr>
              <a:t> de la instalación de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info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Versión Cliente y versión Servidor: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versión</a:t>
            </a:r>
          </a:p>
          <a:p>
            <a:pPr marL="45720" indent="0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Buscar imágenes: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search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r>
              <a:rPr lang="es-ES" sz="2800" b="1" dirty="0" smtClean="0">
                <a:solidFill>
                  <a:schemeClr val="tx1"/>
                </a:solidFill>
              </a:rPr>
              <a:t>[:</a:t>
            </a:r>
            <a:r>
              <a:rPr lang="es-ES" sz="2800" b="1" dirty="0" err="1" smtClean="0">
                <a:solidFill>
                  <a:schemeClr val="tx1"/>
                </a:solidFill>
              </a:rPr>
              <a:t>tag</a:t>
            </a:r>
            <a:r>
              <a:rPr lang="es-ES" sz="2800" b="1" dirty="0" smtClean="0">
                <a:solidFill>
                  <a:schemeClr val="tx1"/>
                </a:solidFill>
              </a:rPr>
              <a:t>]</a:t>
            </a:r>
          </a:p>
          <a:p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Descarga de imagen</a:t>
            </a:r>
            <a:r>
              <a:rPr lang="es-ES" sz="2800" b="1" dirty="0" smtClean="0">
                <a:solidFill>
                  <a:schemeClr val="tx1"/>
                </a:solidFill>
              </a:rPr>
              <a:t>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pull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r>
              <a:rPr lang="es-ES" sz="2800" b="1" dirty="0" smtClean="0">
                <a:solidFill>
                  <a:schemeClr val="tx1"/>
                </a:solidFill>
              </a:rPr>
              <a:t>[:</a:t>
            </a:r>
            <a:r>
              <a:rPr lang="es-ES" sz="2800" b="1" dirty="0" err="1" smtClean="0">
                <a:solidFill>
                  <a:schemeClr val="tx1"/>
                </a:solidFill>
              </a:rPr>
              <a:t>tag</a:t>
            </a:r>
            <a:r>
              <a:rPr lang="es-ES" sz="2800" b="1" dirty="0" smtClean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35008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(2)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92500" lnSpcReduction="10000"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Imágenes disponibles en nuestro host: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images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Contenedores en ejecución: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ps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Contenedores que tenemos y su estado: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ps</a:t>
            </a:r>
            <a:r>
              <a:rPr lang="es-ES" sz="2800" b="1" dirty="0" smtClean="0">
                <a:solidFill>
                  <a:schemeClr val="tx1"/>
                </a:solidFill>
              </a:rPr>
              <a:t> -a</a:t>
            </a:r>
          </a:p>
          <a:p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Iniciar contenedor con ID indicado</a:t>
            </a:r>
            <a:r>
              <a:rPr lang="es-ES" sz="2800" b="1" dirty="0" smtClean="0">
                <a:solidFill>
                  <a:schemeClr val="tx1"/>
                </a:solidFill>
              </a:rPr>
              <a:t>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start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containerID</a:t>
            </a:r>
            <a:endParaRPr lang="es-ES" sz="2800" b="1" dirty="0" smtClean="0">
              <a:solidFill>
                <a:schemeClr val="tx1"/>
              </a:solidFill>
            </a:endParaRPr>
          </a:p>
          <a:p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Parar contenedor con ID indicado</a:t>
            </a:r>
            <a:r>
              <a:rPr lang="es-ES" sz="2800" b="1" dirty="0" smtClean="0">
                <a:solidFill>
                  <a:schemeClr val="tx1"/>
                </a:solidFill>
              </a:rPr>
              <a:t>: 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stop </a:t>
            </a:r>
            <a:r>
              <a:rPr lang="es-ES" sz="2800" b="1" dirty="0" err="1" smtClean="0">
                <a:solidFill>
                  <a:schemeClr val="tx1"/>
                </a:solidFill>
              </a:rPr>
              <a:t>containerID</a:t>
            </a:r>
            <a:endParaRPr lang="es-ES" sz="2800" b="1" dirty="0" smtClean="0">
              <a:solidFill>
                <a:schemeClr val="tx1"/>
              </a:solidFill>
            </a:endParaRPr>
          </a:p>
          <a:p>
            <a:endParaRPr lang="es-ES" sz="28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(3)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Crear un contenedor: 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800" b="1" dirty="0" smtClean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run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800" b="1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run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cmd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800" b="1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run</a:t>
            </a:r>
            <a:r>
              <a:rPr lang="es-ES" sz="2800" b="1" dirty="0" smtClean="0">
                <a:solidFill>
                  <a:schemeClr val="tx1"/>
                </a:solidFill>
              </a:rPr>
              <a:t> –i –t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bash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800" b="1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run</a:t>
            </a:r>
            <a:r>
              <a:rPr lang="es-ES" sz="2800" b="1" dirty="0" smtClean="0">
                <a:solidFill>
                  <a:schemeClr val="tx1"/>
                </a:solidFill>
              </a:rPr>
              <a:t> --</a:t>
            </a:r>
            <a:r>
              <a:rPr lang="es-ES" sz="2800" b="1" dirty="0" err="1" smtClean="0">
                <a:solidFill>
                  <a:schemeClr val="tx1"/>
                </a:solidFill>
              </a:rPr>
              <a:t>name</a:t>
            </a:r>
            <a:r>
              <a:rPr lang="es-ES" sz="2800" b="1" dirty="0" smtClean="0">
                <a:solidFill>
                  <a:schemeClr val="tx1"/>
                </a:solidFill>
              </a:rPr>
              <a:t> nombre –</a:t>
            </a:r>
            <a:r>
              <a:rPr lang="es-ES" sz="2800" b="1" dirty="0" err="1" smtClean="0">
                <a:solidFill>
                  <a:schemeClr val="tx1"/>
                </a:solidFill>
              </a:rPr>
              <a:t>it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800" b="1" dirty="0" smtClean="0">
                <a:solidFill>
                  <a:schemeClr val="tx1"/>
                </a:solidFill>
              </a:rPr>
              <a:t>. </a:t>
            </a:r>
            <a:r>
              <a:rPr lang="es-ES" sz="2800" dirty="0" smtClean="0">
                <a:solidFill>
                  <a:schemeClr val="tx1"/>
                </a:solidFill>
              </a:rPr>
              <a:t>Conectarme a un contenedor arrancado: 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attach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containerID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23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(4)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623654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Mirar los cambios en el sistema de ficheros: </a:t>
            </a:r>
          </a:p>
          <a:p>
            <a:pPr marL="45720" indent="0">
              <a:buNone/>
            </a:pPr>
            <a:r>
              <a:rPr lang="es-ES" sz="2800" b="1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diff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nombreContenedor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1200" b="1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Confirmar los cambios en la imagen:</a:t>
            </a:r>
          </a:p>
          <a:p>
            <a:pPr marL="320040" lvl="1" indent="0">
              <a:buNone/>
            </a:pPr>
            <a:r>
              <a:rPr lang="es-ES" sz="2100" b="1" dirty="0" err="1" smtClean="0">
                <a:solidFill>
                  <a:schemeClr val="tx1"/>
                </a:solidFill>
              </a:rPr>
              <a:t>docker</a:t>
            </a:r>
            <a:r>
              <a:rPr lang="es-ES" sz="2100" b="1" dirty="0" smtClean="0">
                <a:solidFill>
                  <a:schemeClr val="tx1"/>
                </a:solidFill>
              </a:rPr>
              <a:t> </a:t>
            </a:r>
            <a:r>
              <a:rPr lang="es-ES" sz="2100" b="1" dirty="0" err="1" smtClean="0">
                <a:solidFill>
                  <a:schemeClr val="tx1"/>
                </a:solidFill>
              </a:rPr>
              <a:t>commit</a:t>
            </a:r>
            <a:r>
              <a:rPr lang="es-ES" sz="2100" b="1" dirty="0" smtClean="0">
                <a:solidFill>
                  <a:schemeClr val="tx1"/>
                </a:solidFill>
              </a:rPr>
              <a:t> –m “Comentario”  </a:t>
            </a:r>
            <a:r>
              <a:rPr lang="es-ES" sz="2100" b="1" dirty="0" err="1" smtClean="0">
                <a:solidFill>
                  <a:schemeClr val="tx1"/>
                </a:solidFill>
              </a:rPr>
              <a:t>nombreContenedor</a:t>
            </a:r>
            <a:r>
              <a:rPr lang="es-ES" sz="2100" b="1" dirty="0" smtClean="0">
                <a:solidFill>
                  <a:schemeClr val="tx1"/>
                </a:solidFill>
              </a:rPr>
              <a:t> [</a:t>
            </a:r>
            <a:r>
              <a:rPr lang="es-ES" sz="2100" b="1" dirty="0" err="1" smtClean="0">
                <a:solidFill>
                  <a:schemeClr val="tx1"/>
                </a:solidFill>
              </a:rPr>
              <a:t>nombreNuevoContenedor</a:t>
            </a:r>
            <a:r>
              <a:rPr lang="es-ES" sz="2100" b="1" dirty="0" smtClean="0">
                <a:solidFill>
                  <a:schemeClr val="tx1"/>
                </a:solidFill>
              </a:rPr>
              <a:t>]</a:t>
            </a:r>
          </a:p>
          <a:p>
            <a:pPr marL="320040" lvl="1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Poner </a:t>
            </a:r>
            <a:r>
              <a:rPr lang="es-ES" sz="2800" dirty="0" err="1" smtClean="0">
                <a:solidFill>
                  <a:schemeClr val="tx1"/>
                </a:solidFill>
              </a:rPr>
              <a:t>tag</a:t>
            </a:r>
            <a:r>
              <a:rPr lang="es-ES" sz="2800" dirty="0" smtClean="0">
                <a:solidFill>
                  <a:schemeClr val="tx1"/>
                </a:solidFill>
              </a:rPr>
              <a:t> a una imagen: </a:t>
            </a:r>
          </a:p>
          <a:p>
            <a:pPr marL="45720" indent="0">
              <a:buNone/>
            </a:pPr>
            <a:r>
              <a:rPr lang="es-ES" sz="2800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tag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imagenID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endParaRPr lang="es-ES" sz="28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1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(5)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1"/>
                </a:solidFill>
              </a:rPr>
              <a:t>Mirar los cambios en una imagen: </a:t>
            </a:r>
          </a:p>
          <a:p>
            <a:pPr marL="45720" indent="0">
              <a:buNone/>
            </a:pPr>
            <a:r>
              <a:rPr lang="es-ES" sz="2800" b="1" dirty="0">
                <a:solidFill>
                  <a:schemeClr val="tx1"/>
                </a:solidFill>
              </a:rPr>
              <a:t>	</a:t>
            </a:r>
            <a:r>
              <a:rPr lang="es-ES" sz="2800" b="1" dirty="0" err="1" smtClean="0">
                <a:solidFill>
                  <a:schemeClr val="tx1"/>
                </a:solidFill>
              </a:rPr>
              <a:t>docker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history</a:t>
            </a:r>
            <a:r>
              <a:rPr lang="es-ES" sz="2800" b="1" dirty="0" smtClean="0">
                <a:solidFill>
                  <a:schemeClr val="tx1"/>
                </a:solidFill>
              </a:rPr>
              <a:t> </a:t>
            </a:r>
            <a:r>
              <a:rPr lang="es-ES" sz="2800" b="1" dirty="0" err="1" smtClean="0">
                <a:solidFill>
                  <a:schemeClr val="tx1"/>
                </a:solidFill>
              </a:rPr>
              <a:t>nombreImagen</a:t>
            </a:r>
            <a:endParaRPr lang="es-ES" sz="2800" b="1" dirty="0" smtClean="0">
              <a:solidFill>
                <a:schemeClr val="tx1"/>
              </a:solidFill>
            </a:endParaRPr>
          </a:p>
          <a:p>
            <a:endParaRPr lang="es-ES" sz="2800" b="1" dirty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Matar un contenedor en ejecución: </a:t>
            </a:r>
          </a:p>
          <a:p>
            <a:pPr marL="320040" lvl="1" indent="0">
              <a:buNone/>
            </a:pPr>
            <a:r>
              <a:rPr lang="es-ES" sz="2600" b="1" dirty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kill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nombreContenedor</a:t>
            </a: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7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(6): Reference RUN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>
                <a:solidFill>
                  <a:schemeClr val="tx1"/>
                </a:solidFill>
              </a:rPr>
              <a:t>https://docs.docker.com/engine/reference/run/</a:t>
            </a: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17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(7)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dirty="0" err="1" smtClean="0">
                <a:solidFill>
                  <a:schemeClr val="tx1"/>
                </a:solidFill>
              </a:rPr>
              <a:t>Loguearse</a:t>
            </a:r>
            <a:r>
              <a:rPr lang="es-ES" sz="2600" dirty="0" smtClean="0">
                <a:solidFill>
                  <a:schemeClr val="tx1"/>
                </a:solidFill>
              </a:rPr>
              <a:t> en un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</a:t>
            </a:r>
            <a:r>
              <a:rPr lang="es-ES" sz="2600" dirty="0" err="1" smtClean="0">
                <a:solidFill>
                  <a:schemeClr val="tx1"/>
                </a:solidFill>
              </a:rPr>
              <a:t>Registry</a:t>
            </a:r>
            <a:r>
              <a:rPr lang="es-ES" sz="2600" dirty="0" smtClean="0">
                <a:solidFill>
                  <a:schemeClr val="tx1"/>
                </a:solidFill>
              </a:rPr>
              <a:t> (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HUB):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login</a:t>
            </a:r>
            <a:r>
              <a:rPr lang="es-ES" sz="2600" b="1" dirty="0" smtClean="0">
                <a:solidFill>
                  <a:schemeClr val="tx1"/>
                </a:solidFill>
              </a:rPr>
              <a:t> [--u </a:t>
            </a:r>
            <a:r>
              <a:rPr lang="es-ES" sz="2600" b="1" dirty="0" err="1" smtClean="0">
                <a:solidFill>
                  <a:schemeClr val="tx1"/>
                </a:solidFill>
              </a:rPr>
              <a:t>myusername</a:t>
            </a:r>
            <a:r>
              <a:rPr lang="es-ES" sz="2600" b="1" dirty="0" smtClean="0">
                <a:solidFill>
                  <a:schemeClr val="tx1"/>
                </a:solidFill>
              </a:rPr>
              <a:t>] [--p </a:t>
            </a:r>
            <a:r>
              <a:rPr lang="es-ES" sz="2600" b="1" dirty="0" err="1" smtClean="0">
                <a:solidFill>
                  <a:schemeClr val="tx1"/>
                </a:solidFill>
              </a:rPr>
              <a:t>mypassword</a:t>
            </a:r>
            <a:r>
              <a:rPr lang="es-ES" sz="2600" b="1" dirty="0" smtClean="0">
                <a:solidFill>
                  <a:schemeClr val="tx1"/>
                </a:solidFill>
              </a:rPr>
              <a:t>]</a:t>
            </a: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dirty="0" smtClean="0">
                <a:solidFill>
                  <a:schemeClr val="tx1"/>
                </a:solidFill>
              </a:rPr>
              <a:t>Subir imagen al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</a:t>
            </a:r>
            <a:r>
              <a:rPr lang="es-ES" sz="2600" dirty="0" err="1" smtClean="0">
                <a:solidFill>
                  <a:schemeClr val="tx1"/>
                </a:solidFill>
              </a:rPr>
              <a:t>Registry</a:t>
            </a:r>
            <a:r>
              <a:rPr lang="es-ES" sz="2600" dirty="0" smtClean="0">
                <a:solidFill>
                  <a:schemeClr val="tx1"/>
                </a:solidFill>
              </a:rPr>
              <a:t>: 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push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nombreImagen</a:t>
            </a:r>
            <a:r>
              <a:rPr lang="es-ES" sz="2600" b="1" dirty="0" smtClean="0">
                <a:solidFill>
                  <a:schemeClr val="tx1"/>
                </a:solidFill>
              </a:rPr>
              <a:t>[:</a:t>
            </a:r>
            <a:r>
              <a:rPr lang="es-ES" sz="2600" b="1" dirty="0" err="1" smtClean="0">
                <a:solidFill>
                  <a:schemeClr val="tx1"/>
                </a:solidFill>
              </a:rPr>
              <a:t>tag</a:t>
            </a:r>
            <a:r>
              <a:rPr lang="es-ES" sz="2600" b="1" dirty="0" smtClean="0">
                <a:solidFill>
                  <a:schemeClr val="tx1"/>
                </a:solidFill>
              </a:rPr>
              <a:t>]</a:t>
            </a: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dirty="0" smtClean="0">
                <a:solidFill>
                  <a:schemeClr val="tx1"/>
                </a:solidFill>
              </a:rPr>
              <a:t>Desconectarse de un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 </a:t>
            </a:r>
            <a:r>
              <a:rPr lang="es-ES" sz="2600" dirty="0" err="1" smtClean="0">
                <a:solidFill>
                  <a:schemeClr val="tx1"/>
                </a:solidFill>
              </a:rPr>
              <a:t>registry</a:t>
            </a:r>
            <a:r>
              <a:rPr lang="es-ES" sz="2600" dirty="0" smtClean="0">
                <a:solidFill>
                  <a:schemeClr val="tx1"/>
                </a:solidFill>
              </a:rPr>
              <a:t>:</a:t>
            </a:r>
          </a:p>
          <a:p>
            <a:pPr marL="45720" indent="0">
              <a:buNone/>
            </a:pPr>
            <a:r>
              <a:rPr lang="es-ES" sz="2600" b="1" dirty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logout</a:t>
            </a: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09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(8) 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85000" lnSpcReduction="20000"/>
          </a:bodyPr>
          <a:lstStyle/>
          <a:p>
            <a:r>
              <a:rPr lang="es-ES" sz="2600" dirty="0">
                <a:solidFill>
                  <a:schemeClr val="tx1"/>
                </a:solidFill>
              </a:rPr>
              <a:t>Parar todos los contenedores</a:t>
            </a: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>
                <a:solidFill>
                  <a:schemeClr val="tx1"/>
                </a:solidFill>
              </a:rPr>
              <a:t>stop $(</a:t>
            </a:r>
            <a:r>
              <a:rPr lang="es-ES" sz="2600" b="1" dirty="0" err="1">
                <a:solidFill>
                  <a:schemeClr val="tx1"/>
                </a:solidFill>
              </a:rPr>
              <a:t>docker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ps</a:t>
            </a:r>
            <a:r>
              <a:rPr lang="es-ES" sz="2600" b="1" dirty="0">
                <a:solidFill>
                  <a:schemeClr val="tx1"/>
                </a:solidFill>
              </a:rPr>
              <a:t> -a -q)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dirty="0" smtClean="0">
                <a:solidFill>
                  <a:schemeClr val="tx1"/>
                </a:solidFill>
              </a:rPr>
              <a:t>Eliminar </a:t>
            </a:r>
            <a:r>
              <a:rPr lang="es-ES" sz="2600" dirty="0">
                <a:solidFill>
                  <a:schemeClr val="tx1"/>
                </a:solidFill>
              </a:rPr>
              <a:t>todos los </a:t>
            </a:r>
            <a:r>
              <a:rPr lang="es-ES" sz="2600" dirty="0" smtClean="0">
                <a:solidFill>
                  <a:schemeClr val="tx1"/>
                </a:solidFill>
              </a:rPr>
              <a:t>contenedores parados (no borra volúmenes de datos)</a:t>
            </a:r>
            <a:endParaRPr lang="es-ES" sz="26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rm</a:t>
            </a:r>
            <a:r>
              <a:rPr lang="es-ES" sz="2600" b="1" dirty="0">
                <a:solidFill>
                  <a:schemeClr val="tx1"/>
                </a:solidFill>
              </a:rPr>
              <a:t> $(</a:t>
            </a:r>
            <a:r>
              <a:rPr lang="es-ES" sz="2600" b="1" dirty="0" err="1">
                <a:solidFill>
                  <a:schemeClr val="tx1"/>
                </a:solidFill>
              </a:rPr>
              <a:t>docker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ps</a:t>
            </a:r>
            <a:r>
              <a:rPr lang="es-ES" sz="2600" b="1" dirty="0">
                <a:solidFill>
                  <a:schemeClr val="tx1"/>
                </a:solidFill>
              </a:rPr>
              <a:t> -</a:t>
            </a:r>
            <a:r>
              <a:rPr lang="es-ES" sz="2600" b="1" dirty="0" smtClean="0">
                <a:solidFill>
                  <a:schemeClr val="tx1"/>
                </a:solidFill>
              </a:rPr>
              <a:t>a -q</a:t>
            </a:r>
            <a:r>
              <a:rPr lang="es-ES" sz="2600" b="1" dirty="0">
                <a:solidFill>
                  <a:schemeClr val="tx1"/>
                </a:solidFill>
              </a:rPr>
              <a:t>)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dirty="0" smtClean="0">
                <a:solidFill>
                  <a:schemeClr val="tx1"/>
                </a:solidFill>
              </a:rPr>
              <a:t>Eliminar </a:t>
            </a:r>
            <a:r>
              <a:rPr lang="es-ES" sz="2600" dirty="0">
                <a:solidFill>
                  <a:schemeClr val="tx1"/>
                </a:solidFill>
              </a:rPr>
              <a:t>todas las </a:t>
            </a:r>
            <a:r>
              <a:rPr lang="es-ES" sz="2600" dirty="0" smtClean="0">
                <a:solidFill>
                  <a:schemeClr val="tx1"/>
                </a:solidFill>
              </a:rPr>
              <a:t>imágenes, NO las que están en uso por contenedores</a:t>
            </a:r>
            <a:endParaRPr lang="es-ES" sz="26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rmi</a:t>
            </a:r>
            <a:r>
              <a:rPr lang="es-ES" sz="2600" b="1" dirty="0">
                <a:solidFill>
                  <a:schemeClr val="tx1"/>
                </a:solidFill>
              </a:rPr>
              <a:t> $(</a:t>
            </a:r>
            <a:r>
              <a:rPr lang="es-ES" sz="2600" b="1" dirty="0" err="1">
                <a:solidFill>
                  <a:schemeClr val="tx1"/>
                </a:solidFill>
              </a:rPr>
              <a:t>docker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images</a:t>
            </a:r>
            <a:r>
              <a:rPr lang="es-ES" sz="2600" b="1" dirty="0">
                <a:solidFill>
                  <a:schemeClr val="tx1"/>
                </a:solidFill>
              </a:rPr>
              <a:t> -q</a:t>
            </a:r>
            <a:r>
              <a:rPr lang="es-ES" sz="2600" b="1" dirty="0" smtClean="0">
                <a:solidFill>
                  <a:schemeClr val="tx1"/>
                </a:solidFill>
              </a:rPr>
              <a:t>)</a:t>
            </a: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dirty="0">
                <a:solidFill>
                  <a:schemeClr val="tx1"/>
                </a:solidFill>
              </a:rPr>
              <a:t>Eliminar todas las imágenes, NO las que están en uso por contenedores</a:t>
            </a:r>
          </a:p>
          <a:p>
            <a:pPr marL="45720" indent="0">
              <a:buNone/>
            </a:pPr>
            <a:r>
              <a:rPr lang="es-ES" sz="2600" b="1" dirty="0">
                <a:solidFill>
                  <a:schemeClr val="tx1"/>
                </a:solidFill>
              </a:rPr>
              <a:t>	</a:t>
            </a:r>
            <a:r>
              <a:rPr lang="es-ES" sz="2600" b="1" dirty="0" err="1">
                <a:solidFill>
                  <a:schemeClr val="tx1"/>
                </a:solidFill>
              </a:rPr>
              <a:t>docker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rmi</a:t>
            </a:r>
            <a:r>
              <a:rPr lang="es-ES" sz="2600" b="1" dirty="0">
                <a:solidFill>
                  <a:schemeClr val="tx1"/>
                </a:solidFill>
              </a:rPr>
              <a:t> $(</a:t>
            </a:r>
            <a:r>
              <a:rPr lang="es-ES" sz="2600" b="1" dirty="0" err="1">
                <a:solidFill>
                  <a:schemeClr val="tx1"/>
                </a:solidFill>
              </a:rPr>
              <a:t>docker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err="1">
                <a:solidFill>
                  <a:schemeClr val="tx1"/>
                </a:solidFill>
              </a:rPr>
              <a:t>images</a:t>
            </a:r>
            <a:r>
              <a:rPr lang="es-ES" sz="2600" b="1" dirty="0">
                <a:solidFill>
                  <a:schemeClr val="tx1"/>
                </a:solidFill>
              </a:rPr>
              <a:t> </a:t>
            </a:r>
            <a:r>
              <a:rPr lang="es-ES" sz="2600" b="1" dirty="0" smtClean="0">
                <a:solidFill>
                  <a:schemeClr val="tx1"/>
                </a:solidFill>
              </a:rPr>
              <a:t>–q –f  “</a:t>
            </a:r>
            <a:r>
              <a:rPr lang="es-ES" sz="2600" b="1" dirty="0" err="1" smtClean="0">
                <a:solidFill>
                  <a:schemeClr val="tx1"/>
                </a:solidFill>
              </a:rPr>
              <a:t>dangling</a:t>
            </a:r>
            <a:r>
              <a:rPr lang="es-ES" sz="2600" b="1" dirty="0" smtClean="0">
                <a:solidFill>
                  <a:schemeClr val="tx1"/>
                </a:solidFill>
              </a:rPr>
              <a:t>=true”)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39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Comandos (9) 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BE" sz="2800" dirty="0"/>
              <a:t>Save</a:t>
            </a:r>
            <a:br>
              <a:rPr lang="fr-BE" sz="2800" dirty="0"/>
            </a:br>
            <a:r>
              <a:rPr lang="fr-BE" sz="2800" dirty="0"/>
              <a:t/>
            </a:r>
            <a:br>
              <a:rPr lang="fr-BE" sz="2800" dirty="0"/>
            </a:br>
            <a:r>
              <a:rPr lang="fr-BE" sz="2800" dirty="0"/>
              <a:t/>
            </a:r>
            <a:br>
              <a:rPr lang="fr-BE" sz="2800" dirty="0"/>
            </a:br>
            <a:r>
              <a:rPr lang="fr-BE" sz="2800" dirty="0"/>
              <a:t/>
            </a:r>
            <a:br>
              <a:rPr lang="fr-BE" sz="2800" dirty="0"/>
            </a:br>
            <a:r>
              <a:rPr lang="fr-BE" sz="2800" dirty="0"/>
              <a:t>LOAD</a:t>
            </a:r>
            <a:br>
              <a:rPr lang="fr-BE" sz="2800" dirty="0"/>
            </a:br>
            <a:r>
              <a:rPr lang="fr-BE" sz="2800" dirty="0"/>
              <a:t>docker </a:t>
            </a:r>
            <a:r>
              <a:rPr lang="fr-BE" sz="2800" dirty="0" err="1"/>
              <a:t>load</a:t>
            </a:r>
            <a:r>
              <a:rPr lang="fr-BE" sz="2800" dirty="0"/>
              <a:t> --input alpine-</a:t>
            </a:r>
            <a:r>
              <a:rPr lang="fr-BE" sz="2800" dirty="0" err="1"/>
              <a:t>edge.docker</a:t>
            </a:r>
            <a:r>
              <a:rPr lang="fr-BE" sz="2800" dirty="0"/>
              <a:t/>
            </a:r>
            <a:br>
              <a:rPr lang="fr-BE" sz="2800" dirty="0"/>
            </a:br>
            <a:r>
              <a:rPr lang="fr-BE" sz="2800" dirty="0"/>
              <a:t>docker </a:t>
            </a:r>
            <a:r>
              <a:rPr lang="fr-BE" sz="2800" dirty="0" err="1"/>
              <a:t>load</a:t>
            </a:r>
            <a:r>
              <a:rPr lang="fr-BE" sz="2800" dirty="0"/>
              <a:t> --input D:\Lab2\hello-world.docker</a:t>
            </a:r>
            <a:r>
              <a:rPr lang="fr-BE" sz="1600" dirty="0"/>
              <a:t/>
            </a:r>
            <a:br>
              <a:rPr lang="fr-BE" sz="1600" dirty="0"/>
            </a:br>
            <a:endParaRPr lang="es-ES" sz="2600" b="1" dirty="0">
              <a:solidFill>
                <a:schemeClr val="tx1"/>
              </a:solidFill>
            </a:endParaRP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11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232228" y="119971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Resources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0" y="1441450"/>
            <a:ext cx="11331575" cy="4432300"/>
          </a:xfrm>
        </p:spPr>
        <p:txBody>
          <a:bodyPr>
            <a:normAutofit/>
          </a:bodyPr>
          <a:lstStyle/>
          <a:p>
            <a:r>
              <a:rPr lang="es-ES" sz="3500" dirty="0" smtClean="0">
                <a:solidFill>
                  <a:schemeClr val="tx1"/>
                </a:solidFill>
              </a:rPr>
              <a:t>Código LABS:</a:t>
            </a:r>
          </a:p>
          <a:p>
            <a:pPr marL="320040" lvl="1" indent="0">
              <a:buNone/>
            </a:pPr>
            <a:r>
              <a:rPr lang="es-ES" sz="35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s-ES" sz="3500" dirty="0" smtClean="0">
                <a:solidFill>
                  <a:schemeClr val="tx1"/>
                </a:solidFill>
                <a:hlinkClick r:id="rId2"/>
              </a:rPr>
              <a:t>github.com/jacintoj/HoneyCON17-IntroduccionDocker</a:t>
            </a:r>
            <a:endParaRPr lang="es-ES" sz="3500" dirty="0" smtClean="0">
              <a:solidFill>
                <a:schemeClr val="tx1"/>
              </a:solidFill>
            </a:endParaRPr>
          </a:p>
          <a:p>
            <a:pPr marL="320040" lvl="1" indent="0">
              <a:buNone/>
            </a:pPr>
            <a:endParaRPr lang="es-ES" sz="2600" dirty="0" smtClean="0">
              <a:solidFill>
                <a:schemeClr val="tx1"/>
              </a:solidFill>
            </a:endParaRPr>
          </a:p>
          <a:p>
            <a:r>
              <a:rPr lang="es-ES" sz="3800" dirty="0" smtClean="0">
                <a:solidFill>
                  <a:schemeClr val="tx1"/>
                </a:solidFill>
              </a:rPr>
              <a:t>Imágenes </a:t>
            </a:r>
            <a:r>
              <a:rPr lang="es-ES" sz="3800" dirty="0" err="1" smtClean="0">
                <a:solidFill>
                  <a:schemeClr val="tx1"/>
                </a:solidFill>
              </a:rPr>
              <a:t>Docker</a:t>
            </a:r>
            <a:r>
              <a:rPr lang="es-ES" sz="3800" dirty="0" smtClean="0">
                <a:solidFill>
                  <a:schemeClr val="tx1"/>
                </a:solidFill>
              </a:rPr>
              <a:t> (</a:t>
            </a:r>
            <a:r>
              <a:rPr lang="es-ES" sz="3800" dirty="0" err="1" smtClean="0">
                <a:solidFill>
                  <a:schemeClr val="tx1"/>
                </a:solidFill>
              </a:rPr>
              <a:t>WiFi</a:t>
            </a:r>
            <a:r>
              <a:rPr lang="es-ES" sz="3800" dirty="0" smtClean="0">
                <a:solidFill>
                  <a:schemeClr val="tx1"/>
                </a:solidFill>
              </a:rPr>
              <a:t> </a:t>
            </a:r>
            <a:r>
              <a:rPr lang="es-ES" sz="3800" dirty="0" err="1" smtClean="0">
                <a:solidFill>
                  <a:schemeClr val="tx1"/>
                </a:solidFill>
              </a:rPr>
              <a:t>problems</a:t>
            </a:r>
            <a:r>
              <a:rPr lang="es-ES" sz="3800" dirty="0" smtClean="0">
                <a:solidFill>
                  <a:schemeClr val="tx1"/>
                </a:solidFill>
              </a:rPr>
              <a:t>)</a:t>
            </a:r>
          </a:p>
          <a:p>
            <a:pPr marL="45720" indent="0">
              <a:buNone/>
            </a:pPr>
            <a:r>
              <a:rPr lang="es-ES" sz="35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S" sz="35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S" sz="3500" dirty="0" smtClean="0">
                <a:solidFill>
                  <a:schemeClr val="tx1"/>
                </a:solidFill>
                <a:hlinkClick r:id="rId3"/>
              </a:rPr>
              <a:t>drive.google.com/open?id=0B3bQ5kiFiVqfLXdMSE5RR1lQQTQ</a:t>
            </a:r>
            <a:endParaRPr lang="es-ES" sz="35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3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6631" y="4409768"/>
            <a:ext cx="9853777" cy="1073125"/>
          </a:xfrm>
        </p:spPr>
        <p:txBody>
          <a:bodyPr>
            <a:normAutofit fontScale="90000"/>
          </a:bodyPr>
          <a:lstStyle/>
          <a:p>
            <a:pPr algn="ctr"/>
            <a:r>
              <a:rPr lang="fr-BE" dirty="0" smtClean="0"/>
              <a:t/>
            </a:r>
            <a:br>
              <a:rPr lang="fr-BE" dirty="0" smtClean="0"/>
            </a:br>
            <a:r>
              <a:rPr lang="fr-BE" dirty="0"/>
              <a:t/>
            </a:r>
            <a:br>
              <a:rPr lang="fr-BE" dirty="0"/>
            </a:br>
            <a:r>
              <a:rPr lang="fr-BE" dirty="0" smtClean="0"/>
              <a:t/>
            </a:r>
            <a:br>
              <a:rPr lang="fr-BE" dirty="0" smtClean="0"/>
            </a:br>
            <a:r>
              <a:rPr lang="fr-BE" dirty="0"/>
              <a:t/>
            </a:r>
            <a:br>
              <a:rPr lang="fr-BE" dirty="0"/>
            </a:br>
            <a:r>
              <a:rPr lang="fr-BE" b="1" dirty="0" smtClean="0"/>
              <a:t>LOAD</a:t>
            </a:r>
            <a:r>
              <a:rPr lang="fr-BE" dirty="0" smtClean="0"/>
              <a:t/>
            </a:r>
            <a:br>
              <a:rPr lang="fr-BE" dirty="0" smtClean="0"/>
            </a:br>
            <a:r>
              <a:rPr lang="fr-BE" sz="2650" dirty="0"/>
              <a:t/>
            </a:r>
            <a:br>
              <a:rPr lang="fr-BE" sz="2650" dirty="0"/>
            </a:br>
            <a:r>
              <a:rPr lang="fr-BE" sz="2650" dirty="0"/>
              <a:t>docker </a:t>
            </a:r>
            <a:r>
              <a:rPr lang="fr-BE" sz="2650" dirty="0" err="1"/>
              <a:t>load</a:t>
            </a:r>
            <a:r>
              <a:rPr lang="fr-BE" sz="2650" dirty="0"/>
              <a:t> --input alpine-</a:t>
            </a:r>
            <a:r>
              <a:rPr lang="fr-BE" sz="2650" dirty="0" err="1"/>
              <a:t>edge.docker</a:t>
            </a:r>
            <a:r>
              <a:rPr lang="fr-BE" sz="2650" dirty="0"/>
              <a:t/>
            </a:r>
            <a:br>
              <a:rPr lang="fr-BE" sz="2650" dirty="0"/>
            </a:br>
            <a:r>
              <a:rPr lang="fr-BE" sz="2650" dirty="0"/>
              <a:t>docker </a:t>
            </a:r>
            <a:r>
              <a:rPr lang="fr-BE" sz="2650" dirty="0" err="1"/>
              <a:t>load</a:t>
            </a:r>
            <a:r>
              <a:rPr lang="fr-BE" sz="2650" dirty="0"/>
              <a:t> --input D:\Lab2\hello-world.docker</a:t>
            </a:r>
            <a:r>
              <a:rPr lang="fr-BE" sz="1800" dirty="0"/>
              <a:t/>
            </a:r>
            <a:br>
              <a:rPr lang="fr-BE" sz="1800" dirty="0"/>
            </a:br>
            <a:r>
              <a:rPr lang="fr-BE" sz="1800" dirty="0"/>
              <a:t/>
            </a:r>
            <a:br>
              <a:rPr lang="fr-BE" sz="1800" dirty="0"/>
            </a:br>
            <a:endParaRPr lang="en-GB" sz="18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1245806" y="1670647"/>
            <a:ext cx="10092754" cy="701731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defTabSz="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400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docker</a:t>
            </a:r>
            <a:r>
              <a:rPr lang="en-US" altLang="en-US" sz="24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242729"/>
                </a:solidFill>
                <a:latin typeface="Consolas" panose="020B0609020204030204" pitchFamily="49" charset="0"/>
              </a:rPr>
              <a:t>save </a:t>
            </a:r>
            <a:r>
              <a:rPr lang="en-US" altLang="en-US" sz="24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image -o [PATH] </a:t>
            </a:r>
            <a:r>
              <a:rPr lang="en-US" altLang="en-US" sz="2400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nombre</a:t>
            </a:r>
            <a:endParaRPr lang="en-US" altLang="en-US" sz="2400" dirty="0">
              <a:solidFill>
                <a:srgbClr val="242729"/>
              </a:solidFill>
              <a:latin typeface="Consolas" panose="020B0609020204030204" pitchFamily="49" charset="0"/>
            </a:endParaRPr>
          </a:p>
          <a:p>
            <a:pPr marL="45720" indent="0" algn="ctr" defTabSz="4572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docker</a:t>
            </a:r>
            <a:r>
              <a:rPr lang="en-US" altLang="en-US" sz="24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242729"/>
                </a:solidFill>
                <a:latin typeface="Consolas" panose="020B0609020204030204" pitchFamily="49" charset="0"/>
              </a:rPr>
              <a:t>save </a:t>
            </a:r>
            <a:r>
              <a:rPr lang="en-US" altLang="en-US" sz="2400" dirty="0">
                <a:solidFill>
                  <a:schemeClr val="tx1"/>
                </a:solidFill>
              </a:rPr>
              <a:t>node:6.9 -o d:\lab8\node-6.9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22081" y="700639"/>
            <a:ext cx="1519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b="1" dirty="0" smtClean="0"/>
              <a:t>SAVE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3122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1: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HELLO WORLD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6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Lab</a:t>
            </a:r>
            <a:r>
              <a:rPr lang="es-ES" sz="4400" dirty="0" smtClean="0">
                <a:solidFill>
                  <a:srgbClr val="002060"/>
                </a:solidFill>
              </a:rPr>
              <a:t> 1: </a:t>
            </a:r>
            <a:r>
              <a:rPr lang="es-ES" sz="4400" dirty="0" err="1" smtClean="0">
                <a:solidFill>
                  <a:srgbClr val="002060"/>
                </a:solidFill>
              </a:rPr>
              <a:t>Hello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World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es-ES" sz="4000" b="1" dirty="0" err="1">
                <a:solidFill>
                  <a:schemeClr val="tx1"/>
                </a:solidFill>
              </a:rPr>
              <a:t>d</a:t>
            </a:r>
            <a:r>
              <a:rPr lang="es-ES" sz="4000" b="1" dirty="0" err="1" smtClean="0">
                <a:solidFill>
                  <a:schemeClr val="tx1"/>
                </a:solidFill>
              </a:rPr>
              <a:t>ocker</a:t>
            </a:r>
            <a:r>
              <a:rPr lang="es-ES" sz="4000" b="1" dirty="0" smtClean="0">
                <a:solidFill>
                  <a:schemeClr val="tx1"/>
                </a:solidFill>
              </a:rPr>
              <a:t> </a:t>
            </a:r>
            <a:r>
              <a:rPr lang="es-ES" sz="4000" b="1" dirty="0" err="1" smtClean="0">
                <a:solidFill>
                  <a:schemeClr val="tx1"/>
                </a:solidFill>
              </a:rPr>
              <a:t>run</a:t>
            </a:r>
            <a:r>
              <a:rPr lang="es-ES" sz="4000" b="1" dirty="0" smtClean="0">
                <a:solidFill>
                  <a:schemeClr val="tx1"/>
                </a:solidFill>
              </a:rPr>
              <a:t> </a:t>
            </a:r>
            <a:r>
              <a:rPr lang="es-ES" sz="4000" b="1" dirty="0" err="1" smtClean="0">
                <a:solidFill>
                  <a:schemeClr val="tx1"/>
                </a:solidFill>
              </a:rPr>
              <a:t>hello-world</a:t>
            </a:r>
            <a:endParaRPr lang="es-ES" sz="4000" b="1" dirty="0">
              <a:solidFill>
                <a:schemeClr val="tx1"/>
              </a:solidFill>
            </a:endParaRP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43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2: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Crear nuestra propia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Image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1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Lab</a:t>
            </a:r>
            <a:r>
              <a:rPr lang="es-ES" sz="4400" dirty="0" smtClean="0">
                <a:solidFill>
                  <a:srgbClr val="002060"/>
                </a:solidFill>
              </a:rPr>
              <a:t> 2: Crear nuestra propia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Image</a:t>
            </a:r>
            <a:r>
              <a:rPr lang="es-ES" sz="4400" dirty="0" smtClean="0">
                <a:solidFill>
                  <a:srgbClr val="002060"/>
                </a:solidFill>
              </a:rPr>
              <a:t> (1)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run</a:t>
            </a:r>
            <a:r>
              <a:rPr lang="es-ES" sz="2600" b="1" dirty="0" smtClean="0">
                <a:solidFill>
                  <a:schemeClr val="tx1"/>
                </a:solidFill>
              </a:rPr>
              <a:t> –</a:t>
            </a:r>
            <a:r>
              <a:rPr lang="es-ES" sz="2600" b="1" dirty="0" err="1" smtClean="0">
                <a:solidFill>
                  <a:schemeClr val="tx1"/>
                </a:solidFill>
              </a:rPr>
              <a:t>it</a:t>
            </a:r>
            <a:r>
              <a:rPr lang="es-ES" sz="2600" b="1" dirty="0" smtClean="0">
                <a:solidFill>
                  <a:schemeClr val="tx1"/>
                </a:solidFill>
              </a:rPr>
              <a:t> --</a:t>
            </a:r>
            <a:r>
              <a:rPr lang="es-ES" sz="2600" b="1" dirty="0" err="1" smtClean="0">
                <a:solidFill>
                  <a:schemeClr val="tx1"/>
                </a:solidFill>
              </a:rPr>
              <a:t>name</a:t>
            </a:r>
            <a:r>
              <a:rPr lang="es-ES" sz="2600" b="1" dirty="0" smtClean="0">
                <a:solidFill>
                  <a:schemeClr val="tx1"/>
                </a:solidFill>
              </a:rPr>
              <a:t>=“</a:t>
            </a:r>
            <a:r>
              <a:rPr lang="es-ES" sz="2600" b="1" dirty="0" err="1" smtClean="0">
                <a:solidFill>
                  <a:schemeClr val="tx1"/>
                </a:solidFill>
              </a:rPr>
              <a:t>single_flask</a:t>
            </a:r>
            <a:r>
              <a:rPr lang="es-ES" sz="2600" b="1" dirty="0" smtClean="0">
                <a:solidFill>
                  <a:schemeClr val="tx1"/>
                </a:solidFill>
              </a:rPr>
              <a:t>” </a:t>
            </a:r>
            <a:r>
              <a:rPr lang="es-ES" sz="2600" b="1" dirty="0" err="1" smtClean="0">
                <a:solidFill>
                  <a:schemeClr val="tx1"/>
                </a:solidFill>
              </a:rPr>
              <a:t>alpine:latest</a:t>
            </a:r>
            <a:r>
              <a:rPr lang="es-ES" sz="2600" b="1" dirty="0" smtClean="0">
                <a:solidFill>
                  <a:schemeClr val="tx1"/>
                </a:solidFill>
              </a:rPr>
              <a:t> /</a:t>
            </a:r>
            <a:r>
              <a:rPr lang="es-ES" sz="2600" b="1" dirty="0" err="1" smtClean="0">
                <a:solidFill>
                  <a:schemeClr val="tx1"/>
                </a:solidFill>
              </a:rPr>
              <a:t>bin</a:t>
            </a:r>
            <a:r>
              <a:rPr lang="es-ES" sz="2600" b="1" dirty="0" smtClean="0">
                <a:solidFill>
                  <a:schemeClr val="tx1"/>
                </a:solidFill>
              </a:rPr>
              <a:t>/</a:t>
            </a:r>
            <a:r>
              <a:rPr lang="es-ES" sz="2600" b="1" dirty="0" err="1" smtClean="0">
                <a:solidFill>
                  <a:schemeClr val="tx1"/>
                </a:solidFill>
              </a:rPr>
              <a:t>bash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p</a:t>
            </a:r>
            <a:r>
              <a:rPr lang="es-ES" sz="2600" b="1" dirty="0" err="1" smtClean="0">
                <a:solidFill>
                  <a:schemeClr val="tx1"/>
                </a:solidFill>
              </a:rPr>
              <a:t>ython</a:t>
            </a:r>
            <a:r>
              <a:rPr lang="es-ES" sz="2600" b="1" dirty="0" smtClean="0">
                <a:solidFill>
                  <a:schemeClr val="tx1"/>
                </a:solidFill>
              </a:rPr>
              <a:t> –versión (FAIL)</a:t>
            </a: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apt-get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update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a</a:t>
            </a:r>
            <a:r>
              <a:rPr lang="es-ES" sz="2600" b="1" dirty="0" err="1" smtClean="0">
                <a:solidFill>
                  <a:schemeClr val="tx1"/>
                </a:solidFill>
              </a:rPr>
              <a:t>pt-get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install</a:t>
            </a:r>
            <a:r>
              <a:rPr lang="es-ES" sz="2600" b="1" dirty="0" smtClean="0">
                <a:solidFill>
                  <a:schemeClr val="tx1"/>
                </a:solidFill>
              </a:rPr>
              <a:t> –y </a:t>
            </a:r>
            <a:r>
              <a:rPr lang="es-ES" sz="2600" b="1" dirty="0" err="1" smtClean="0">
                <a:solidFill>
                  <a:schemeClr val="tx1"/>
                </a:solidFill>
              </a:rPr>
              <a:t>python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python-pip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wget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pip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install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Flask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commit</a:t>
            </a:r>
            <a:r>
              <a:rPr lang="es-ES" sz="2600" b="1" dirty="0" smtClean="0">
                <a:solidFill>
                  <a:schemeClr val="tx1"/>
                </a:solidFill>
              </a:rPr>
              <a:t> --m “</a:t>
            </a:r>
            <a:r>
              <a:rPr lang="es-ES" sz="2600" b="1" dirty="0" err="1" smtClean="0">
                <a:solidFill>
                  <a:schemeClr val="tx1"/>
                </a:solidFill>
              </a:rPr>
              <a:t>installed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python</a:t>
            </a:r>
            <a:r>
              <a:rPr lang="es-ES" sz="2600" b="1" dirty="0" smtClean="0">
                <a:solidFill>
                  <a:schemeClr val="tx1"/>
                </a:solidFill>
              </a:rPr>
              <a:t> and </a:t>
            </a:r>
            <a:r>
              <a:rPr lang="es-ES" sz="2600" b="1" dirty="0" err="1" smtClean="0">
                <a:solidFill>
                  <a:schemeClr val="tx1"/>
                </a:solidFill>
              </a:rPr>
              <a:t>Flask</a:t>
            </a:r>
            <a:r>
              <a:rPr lang="es-ES" sz="2600" b="1" dirty="0" smtClean="0">
                <a:solidFill>
                  <a:schemeClr val="tx1"/>
                </a:solidFill>
              </a:rPr>
              <a:t>” </a:t>
            </a:r>
            <a:r>
              <a:rPr lang="es-ES" sz="2600" b="1" dirty="0" err="1" smtClean="0">
                <a:solidFill>
                  <a:schemeClr val="tx1"/>
                </a:solidFill>
              </a:rPr>
              <a:t>single_flask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images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tag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imageID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simple_flask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97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Lab</a:t>
            </a:r>
            <a:r>
              <a:rPr lang="es-ES" sz="4400" dirty="0" smtClean="0">
                <a:solidFill>
                  <a:srgbClr val="002060"/>
                </a:solidFill>
              </a:rPr>
              <a:t> 2: Crear nuestra propia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Image</a:t>
            </a:r>
            <a:r>
              <a:rPr lang="es-ES" sz="4400" dirty="0" smtClean="0">
                <a:solidFill>
                  <a:srgbClr val="002060"/>
                </a:solidFill>
              </a:rPr>
              <a:t> (1)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 err="1">
                <a:solidFill>
                  <a:schemeClr val="tx1"/>
                </a:solidFill>
              </a:rPr>
              <a:t>docker</a:t>
            </a:r>
            <a:r>
              <a:rPr lang="en-US" sz="2600" b="1" dirty="0">
                <a:solidFill>
                  <a:schemeClr val="tx1"/>
                </a:solidFill>
              </a:rPr>
              <a:t> run -it </a:t>
            </a:r>
            <a:r>
              <a:rPr lang="en-US" sz="2600" b="1" dirty="0" smtClean="0">
                <a:solidFill>
                  <a:schemeClr val="tx1"/>
                </a:solidFill>
              </a:rPr>
              <a:t>–w /home –p 5000:5000 </a:t>
            </a:r>
            <a:r>
              <a:rPr lang="en-US" sz="2600" b="1" dirty="0" err="1">
                <a:solidFill>
                  <a:schemeClr val="tx1"/>
                </a:solidFill>
              </a:rPr>
              <a:t>simple_flask</a:t>
            </a:r>
            <a:r>
              <a:rPr lang="en-US" sz="2600" b="1" dirty="0">
                <a:solidFill>
                  <a:schemeClr val="tx1"/>
                </a:solidFill>
              </a:rPr>
              <a:t> /bin/bash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wget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>
                <a:solidFill>
                  <a:schemeClr val="tx1"/>
                </a:solidFill>
              </a:rPr>
              <a:t>https://github.com/jacintoj/HoneyCON17-IntroduccionDocker/blob/master/hello.py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cat</a:t>
            </a:r>
            <a:r>
              <a:rPr lang="es-ES" sz="2600" b="1" dirty="0" smtClean="0">
                <a:solidFill>
                  <a:schemeClr val="tx1"/>
                </a:solidFill>
              </a:rPr>
              <a:t> hello.py</a:t>
            </a: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python</a:t>
            </a:r>
            <a:r>
              <a:rPr lang="es-ES" sz="2600" b="1" dirty="0" smtClean="0">
                <a:solidFill>
                  <a:schemeClr val="tx1"/>
                </a:solidFill>
              </a:rPr>
              <a:t> hello.py </a:t>
            </a: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curl</a:t>
            </a:r>
            <a:r>
              <a:rPr lang="es-ES" sz="2600" b="1" dirty="0" smtClean="0">
                <a:solidFill>
                  <a:schemeClr val="tx1"/>
                </a:solidFill>
              </a:rPr>
              <a:t> localhost:5000</a:t>
            </a: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ps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kill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containerID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ps</a:t>
            </a:r>
            <a:r>
              <a:rPr lang="es-ES" sz="2600" b="1" dirty="0" smtClean="0">
                <a:solidFill>
                  <a:schemeClr val="tx1"/>
                </a:solidFill>
              </a:rPr>
              <a:t> –a</a:t>
            </a: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rm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containerID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72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Lab</a:t>
            </a:r>
            <a:r>
              <a:rPr lang="es-ES" sz="4400" dirty="0" smtClean="0">
                <a:solidFill>
                  <a:srgbClr val="002060"/>
                </a:solidFill>
              </a:rPr>
              <a:t> 2: Crear nuestra propia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Image</a:t>
            </a:r>
            <a:r>
              <a:rPr lang="es-ES" sz="4400" dirty="0" smtClean="0">
                <a:solidFill>
                  <a:srgbClr val="002060"/>
                </a:solidFill>
              </a:rPr>
              <a:t> (1)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run</a:t>
            </a:r>
            <a:r>
              <a:rPr lang="es-ES" sz="2600" b="1" dirty="0" smtClean="0">
                <a:solidFill>
                  <a:schemeClr val="tx1"/>
                </a:solidFill>
              </a:rPr>
              <a:t> –</a:t>
            </a:r>
            <a:r>
              <a:rPr lang="es-ES" sz="2600" b="1" dirty="0" err="1" smtClean="0">
                <a:solidFill>
                  <a:schemeClr val="tx1"/>
                </a:solidFill>
              </a:rPr>
              <a:t>it</a:t>
            </a:r>
            <a:r>
              <a:rPr lang="es-ES" sz="2600" b="1" dirty="0" smtClean="0">
                <a:solidFill>
                  <a:schemeClr val="tx1"/>
                </a:solidFill>
              </a:rPr>
              <a:t> --</a:t>
            </a:r>
            <a:r>
              <a:rPr lang="es-ES" sz="2600" b="1" dirty="0" err="1" smtClean="0">
                <a:solidFill>
                  <a:schemeClr val="tx1"/>
                </a:solidFill>
              </a:rPr>
              <a:t>name</a:t>
            </a:r>
            <a:r>
              <a:rPr lang="es-ES" sz="2600" b="1" dirty="0" smtClean="0">
                <a:solidFill>
                  <a:schemeClr val="tx1"/>
                </a:solidFill>
              </a:rPr>
              <a:t>=“</a:t>
            </a:r>
            <a:r>
              <a:rPr lang="es-ES" sz="2600" b="1" dirty="0" err="1" smtClean="0">
                <a:solidFill>
                  <a:schemeClr val="tx1"/>
                </a:solidFill>
              </a:rPr>
              <a:t>single_flask</a:t>
            </a:r>
            <a:r>
              <a:rPr lang="es-ES" sz="2600" b="1" dirty="0" smtClean="0">
                <a:solidFill>
                  <a:schemeClr val="tx1"/>
                </a:solidFill>
              </a:rPr>
              <a:t>” </a:t>
            </a:r>
            <a:r>
              <a:rPr lang="es-ES" sz="2600" b="1" dirty="0" err="1" smtClean="0">
                <a:solidFill>
                  <a:schemeClr val="tx1"/>
                </a:solidFill>
              </a:rPr>
              <a:t>alpine:latest</a:t>
            </a:r>
            <a:r>
              <a:rPr lang="es-ES" sz="2600" b="1" dirty="0" smtClean="0">
                <a:solidFill>
                  <a:schemeClr val="tx1"/>
                </a:solidFill>
              </a:rPr>
              <a:t> /</a:t>
            </a:r>
            <a:r>
              <a:rPr lang="es-ES" sz="2600" b="1" dirty="0" err="1" smtClean="0">
                <a:solidFill>
                  <a:schemeClr val="tx1"/>
                </a:solidFill>
              </a:rPr>
              <a:t>bin</a:t>
            </a:r>
            <a:r>
              <a:rPr lang="es-ES" sz="2600" b="1" dirty="0" smtClean="0">
                <a:solidFill>
                  <a:schemeClr val="tx1"/>
                </a:solidFill>
              </a:rPr>
              <a:t>/</a:t>
            </a:r>
            <a:r>
              <a:rPr lang="es-ES" sz="2600" b="1" dirty="0" err="1" smtClean="0">
                <a:solidFill>
                  <a:schemeClr val="tx1"/>
                </a:solidFill>
              </a:rPr>
              <a:t>bash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p</a:t>
            </a:r>
            <a:r>
              <a:rPr lang="es-ES" sz="2600" b="1" dirty="0" err="1" smtClean="0">
                <a:solidFill>
                  <a:schemeClr val="tx1"/>
                </a:solidFill>
              </a:rPr>
              <a:t>ython</a:t>
            </a:r>
            <a:r>
              <a:rPr lang="es-ES" sz="2600" b="1" dirty="0" smtClean="0">
                <a:solidFill>
                  <a:schemeClr val="tx1"/>
                </a:solidFill>
              </a:rPr>
              <a:t> –versión (FAIL)</a:t>
            </a:r>
          </a:p>
          <a:p>
            <a:r>
              <a:rPr lang="es-ES" sz="2600" b="1" dirty="0" err="1">
                <a:solidFill>
                  <a:srgbClr val="FF9900"/>
                </a:solidFill>
              </a:rPr>
              <a:t>apt-get</a:t>
            </a:r>
            <a:r>
              <a:rPr lang="es-ES" sz="2600" b="1" dirty="0">
                <a:solidFill>
                  <a:srgbClr val="FF9900"/>
                </a:solidFill>
              </a:rPr>
              <a:t> </a:t>
            </a:r>
            <a:r>
              <a:rPr lang="es-ES" sz="2600" b="1" dirty="0" err="1">
                <a:solidFill>
                  <a:srgbClr val="FF9900"/>
                </a:solidFill>
              </a:rPr>
              <a:t>update</a:t>
            </a:r>
            <a:endParaRPr lang="es-ES" sz="2600" b="1" dirty="0">
              <a:solidFill>
                <a:srgbClr val="FF9900"/>
              </a:solidFill>
            </a:endParaRPr>
          </a:p>
          <a:p>
            <a:r>
              <a:rPr lang="es-ES" sz="2600" b="1" dirty="0" err="1">
                <a:solidFill>
                  <a:srgbClr val="FF9900"/>
                </a:solidFill>
              </a:rPr>
              <a:t>a</a:t>
            </a:r>
            <a:r>
              <a:rPr lang="es-ES" sz="2600" b="1" dirty="0" err="1" smtClean="0">
                <a:solidFill>
                  <a:srgbClr val="FF9900"/>
                </a:solidFill>
              </a:rPr>
              <a:t>pt-get</a:t>
            </a:r>
            <a:r>
              <a:rPr lang="es-ES" sz="2600" b="1" dirty="0" smtClean="0">
                <a:solidFill>
                  <a:srgbClr val="FF9900"/>
                </a:solidFill>
              </a:rPr>
              <a:t> </a:t>
            </a:r>
            <a:r>
              <a:rPr lang="es-ES" sz="2600" b="1" dirty="0" err="1" smtClean="0">
                <a:solidFill>
                  <a:srgbClr val="FF9900"/>
                </a:solidFill>
              </a:rPr>
              <a:t>install</a:t>
            </a:r>
            <a:r>
              <a:rPr lang="es-ES" sz="2600" b="1" dirty="0" smtClean="0">
                <a:solidFill>
                  <a:srgbClr val="FF9900"/>
                </a:solidFill>
              </a:rPr>
              <a:t> –y </a:t>
            </a:r>
            <a:r>
              <a:rPr lang="es-ES" sz="2600" b="1" dirty="0" err="1" smtClean="0">
                <a:solidFill>
                  <a:srgbClr val="FF9900"/>
                </a:solidFill>
              </a:rPr>
              <a:t>python</a:t>
            </a:r>
            <a:r>
              <a:rPr lang="es-ES" sz="2600" b="1" dirty="0" smtClean="0">
                <a:solidFill>
                  <a:srgbClr val="FF9900"/>
                </a:solidFill>
              </a:rPr>
              <a:t> </a:t>
            </a:r>
            <a:r>
              <a:rPr lang="es-ES" sz="2600" b="1" dirty="0" err="1" smtClean="0">
                <a:solidFill>
                  <a:srgbClr val="FF9900"/>
                </a:solidFill>
              </a:rPr>
              <a:t>python-pip</a:t>
            </a:r>
            <a:r>
              <a:rPr lang="es-ES" sz="2600" b="1" dirty="0" smtClean="0">
                <a:solidFill>
                  <a:srgbClr val="FF9900"/>
                </a:solidFill>
              </a:rPr>
              <a:t> </a:t>
            </a:r>
            <a:r>
              <a:rPr lang="es-ES" sz="2600" b="1" dirty="0" err="1" smtClean="0">
                <a:solidFill>
                  <a:srgbClr val="FF9900"/>
                </a:solidFill>
              </a:rPr>
              <a:t>wget</a:t>
            </a:r>
            <a:endParaRPr lang="es-ES" sz="2600" b="1" dirty="0" smtClean="0">
              <a:solidFill>
                <a:srgbClr val="FF9900"/>
              </a:solidFill>
            </a:endParaRPr>
          </a:p>
          <a:p>
            <a:r>
              <a:rPr lang="es-ES" sz="2600" b="1" dirty="0" err="1" smtClean="0">
                <a:solidFill>
                  <a:srgbClr val="FF9900"/>
                </a:solidFill>
              </a:rPr>
              <a:t>pip</a:t>
            </a:r>
            <a:r>
              <a:rPr lang="es-ES" sz="2600" b="1" dirty="0" smtClean="0">
                <a:solidFill>
                  <a:srgbClr val="FF9900"/>
                </a:solidFill>
              </a:rPr>
              <a:t> </a:t>
            </a:r>
            <a:r>
              <a:rPr lang="es-ES" sz="2600" b="1" dirty="0" err="1" smtClean="0">
                <a:solidFill>
                  <a:srgbClr val="FF9900"/>
                </a:solidFill>
              </a:rPr>
              <a:t>install</a:t>
            </a:r>
            <a:r>
              <a:rPr lang="es-ES" sz="2600" b="1" dirty="0" smtClean="0">
                <a:solidFill>
                  <a:srgbClr val="FF9900"/>
                </a:solidFill>
              </a:rPr>
              <a:t> </a:t>
            </a:r>
            <a:r>
              <a:rPr lang="es-ES" sz="2600" b="1" dirty="0" err="1" smtClean="0">
                <a:solidFill>
                  <a:srgbClr val="FF9900"/>
                </a:solidFill>
              </a:rPr>
              <a:t>Flask</a:t>
            </a:r>
            <a:endParaRPr lang="es-ES" sz="2600" b="1" dirty="0" smtClean="0">
              <a:solidFill>
                <a:srgbClr val="FF9900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commit</a:t>
            </a:r>
            <a:r>
              <a:rPr lang="es-ES" sz="2600" b="1" dirty="0" smtClean="0">
                <a:solidFill>
                  <a:schemeClr val="tx1"/>
                </a:solidFill>
              </a:rPr>
              <a:t> --m “</a:t>
            </a:r>
            <a:r>
              <a:rPr lang="es-ES" sz="2600" b="1" dirty="0" err="1" smtClean="0">
                <a:solidFill>
                  <a:schemeClr val="tx1"/>
                </a:solidFill>
              </a:rPr>
              <a:t>installed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python</a:t>
            </a:r>
            <a:r>
              <a:rPr lang="es-ES" sz="2600" b="1" dirty="0" smtClean="0">
                <a:solidFill>
                  <a:schemeClr val="tx1"/>
                </a:solidFill>
              </a:rPr>
              <a:t> and </a:t>
            </a:r>
            <a:r>
              <a:rPr lang="es-ES" sz="2600" b="1" dirty="0" err="1" smtClean="0">
                <a:solidFill>
                  <a:schemeClr val="tx1"/>
                </a:solidFill>
              </a:rPr>
              <a:t>Flask</a:t>
            </a:r>
            <a:r>
              <a:rPr lang="es-ES" sz="2600" b="1" dirty="0" smtClean="0">
                <a:solidFill>
                  <a:schemeClr val="tx1"/>
                </a:solidFill>
              </a:rPr>
              <a:t>” </a:t>
            </a:r>
            <a:r>
              <a:rPr lang="es-ES" sz="2600" b="1" dirty="0" err="1" smtClean="0">
                <a:solidFill>
                  <a:schemeClr val="tx1"/>
                </a:solidFill>
              </a:rPr>
              <a:t>single_flask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images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tag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imageID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simple_flask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  <a:p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19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 fontScale="90000"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Lab</a:t>
            </a:r>
            <a:r>
              <a:rPr lang="es-ES" sz="4400" dirty="0" smtClean="0">
                <a:solidFill>
                  <a:srgbClr val="002060"/>
                </a:solidFill>
              </a:rPr>
              <a:t> 2: Crear nuestra propia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Image</a:t>
            </a:r>
            <a:r>
              <a:rPr lang="es-ES" sz="4400" dirty="0" smtClean="0">
                <a:solidFill>
                  <a:srgbClr val="002060"/>
                </a:solidFill>
              </a:rPr>
              <a:t> (1)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 err="1">
                <a:solidFill>
                  <a:schemeClr val="tx1"/>
                </a:solidFill>
              </a:rPr>
              <a:t>docker</a:t>
            </a:r>
            <a:r>
              <a:rPr lang="en-US" sz="2600" b="1" dirty="0">
                <a:solidFill>
                  <a:schemeClr val="tx1"/>
                </a:solidFill>
              </a:rPr>
              <a:t> run -it </a:t>
            </a:r>
            <a:r>
              <a:rPr lang="en-US" sz="2600" b="1" dirty="0" smtClean="0">
                <a:solidFill>
                  <a:schemeClr val="tx1"/>
                </a:solidFill>
              </a:rPr>
              <a:t>–w /home –p 5000:5000 </a:t>
            </a:r>
            <a:r>
              <a:rPr lang="en-US" sz="2600" b="1" dirty="0" err="1">
                <a:solidFill>
                  <a:schemeClr val="tx1"/>
                </a:solidFill>
              </a:rPr>
              <a:t>simple_flask</a:t>
            </a:r>
            <a:r>
              <a:rPr lang="en-US" sz="2600" b="1" dirty="0">
                <a:solidFill>
                  <a:schemeClr val="tx1"/>
                </a:solidFill>
              </a:rPr>
              <a:t> /bin/bash</a:t>
            </a:r>
            <a:endParaRPr lang="es-ES" sz="2600" b="1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s-ES" sz="2600" b="1" dirty="0" err="1">
                <a:solidFill>
                  <a:srgbClr val="FF9900"/>
                </a:solidFill>
              </a:rPr>
              <a:t>wget</a:t>
            </a:r>
            <a:r>
              <a:rPr lang="es-ES" sz="2600" b="1" dirty="0">
                <a:solidFill>
                  <a:srgbClr val="FF9900"/>
                </a:solidFill>
              </a:rPr>
              <a:t> </a:t>
            </a:r>
            <a:r>
              <a:rPr lang="es-ES" sz="2600" b="1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s-ES" sz="2600" b="1" dirty="0" smtClean="0">
                <a:solidFill>
                  <a:schemeClr val="tx1"/>
                </a:solidFill>
                <a:hlinkClick r:id="rId3"/>
              </a:rPr>
              <a:t>github.com/jacintoj/HoneyCON17-IntroduccionDocker/blob/master/hello.py</a:t>
            </a:r>
            <a:endParaRPr lang="es-ES" sz="2600" b="1" dirty="0">
              <a:solidFill>
                <a:srgbClr val="FF9900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c</a:t>
            </a:r>
            <a:r>
              <a:rPr lang="es-ES" sz="2600" b="1" dirty="0" err="1" smtClean="0">
                <a:solidFill>
                  <a:schemeClr val="tx1"/>
                </a:solidFill>
              </a:rPr>
              <a:t>at</a:t>
            </a:r>
            <a:r>
              <a:rPr lang="es-ES" sz="2600" b="1" dirty="0" smtClean="0">
                <a:solidFill>
                  <a:schemeClr val="tx1"/>
                </a:solidFill>
              </a:rPr>
              <a:t> hello.py</a:t>
            </a:r>
          </a:p>
          <a:p>
            <a:r>
              <a:rPr lang="es-ES" sz="2600" b="1" dirty="0" err="1">
                <a:solidFill>
                  <a:srgbClr val="FF9900"/>
                </a:solidFill>
              </a:rPr>
              <a:t>p</a:t>
            </a:r>
            <a:r>
              <a:rPr lang="es-ES" sz="2600" b="1" dirty="0" err="1" smtClean="0">
                <a:solidFill>
                  <a:srgbClr val="FF9900"/>
                </a:solidFill>
              </a:rPr>
              <a:t>ython</a:t>
            </a:r>
            <a:r>
              <a:rPr lang="es-ES" sz="2600" b="1" dirty="0" smtClean="0">
                <a:solidFill>
                  <a:srgbClr val="FF9900"/>
                </a:solidFill>
              </a:rPr>
              <a:t> hello.py </a:t>
            </a:r>
          </a:p>
          <a:p>
            <a:r>
              <a:rPr lang="es-ES" sz="2600" b="1" dirty="0" err="1" smtClean="0">
                <a:solidFill>
                  <a:schemeClr val="tx1"/>
                </a:solidFill>
              </a:rPr>
              <a:t>curl</a:t>
            </a:r>
            <a:r>
              <a:rPr lang="es-ES" sz="2600" b="1" dirty="0" smtClean="0">
                <a:solidFill>
                  <a:schemeClr val="tx1"/>
                </a:solidFill>
              </a:rPr>
              <a:t> localhost:5000</a:t>
            </a: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ps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kill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containerID</a:t>
            </a: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ps</a:t>
            </a:r>
            <a:r>
              <a:rPr lang="es-ES" sz="2600" b="1" dirty="0" smtClean="0">
                <a:solidFill>
                  <a:schemeClr val="tx1"/>
                </a:solidFill>
              </a:rPr>
              <a:t> –a</a:t>
            </a:r>
          </a:p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rm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containerID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60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xfrm>
            <a:off x="1293813" y="1186383"/>
            <a:ext cx="9601252" cy="2667000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Construir imágenes con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DOCKERFILE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5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85000" lnSpcReduction="20000"/>
          </a:bodyPr>
          <a:lstStyle/>
          <a:p>
            <a:r>
              <a:rPr lang="es-ES" sz="2600" b="1" dirty="0" smtClean="0">
                <a:solidFill>
                  <a:schemeClr val="tx1"/>
                </a:solidFill>
              </a:rPr>
              <a:t>Es una manera más robusta de construir una imagen 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endParaRPr lang="es-ES" sz="2600" b="1" dirty="0" smtClean="0">
              <a:solidFill>
                <a:schemeClr val="tx1"/>
              </a:solidFill>
            </a:endParaRP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Es un concepto similar al de una receta de cocina y al de los </a:t>
            </a:r>
            <a:r>
              <a:rPr lang="es-ES" sz="2600" b="1" dirty="0" err="1" smtClean="0">
                <a:solidFill>
                  <a:schemeClr val="tx1"/>
                </a:solidFill>
              </a:rPr>
              <a:t>manifest</a:t>
            </a:r>
            <a:r>
              <a:rPr lang="es-ES" sz="2600" b="1" dirty="0" smtClean="0">
                <a:solidFill>
                  <a:schemeClr val="tx1"/>
                </a:solidFill>
              </a:rPr>
              <a:t> que nos encontramos en herramientas de automatización como Chef o </a:t>
            </a:r>
            <a:r>
              <a:rPr lang="es-ES" sz="2600" b="1" dirty="0" err="1" smtClean="0">
                <a:solidFill>
                  <a:schemeClr val="tx1"/>
                </a:solidFill>
              </a:rPr>
              <a:t>Puppet</a:t>
            </a:r>
            <a:r>
              <a:rPr lang="es-ES" sz="2600" b="1" dirty="0" smtClean="0">
                <a:solidFill>
                  <a:schemeClr val="tx1"/>
                </a:solidFill>
              </a:rPr>
              <a:t>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Documento de texto con Formato:</a:t>
            </a:r>
          </a:p>
          <a:p>
            <a:pPr marL="45720" indent="0">
              <a:buNone/>
            </a:pPr>
            <a:r>
              <a:rPr lang="es-ES" sz="2600" b="1" dirty="0">
                <a:solidFill>
                  <a:schemeClr val="tx1"/>
                </a:solidFill>
              </a:rPr>
              <a:t>	</a:t>
            </a:r>
            <a:r>
              <a:rPr lang="es-ES" sz="2600" b="1" dirty="0" smtClean="0">
                <a:solidFill>
                  <a:schemeClr val="tx1"/>
                </a:solidFill>
              </a:rPr>
              <a:t># </a:t>
            </a:r>
            <a:r>
              <a:rPr lang="es-ES" sz="2600" b="1" dirty="0" err="1" smtClean="0">
                <a:solidFill>
                  <a:schemeClr val="tx1"/>
                </a:solidFill>
              </a:rPr>
              <a:t>Comment</a:t>
            </a:r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>
                <a:solidFill>
                  <a:schemeClr val="tx1"/>
                </a:solidFill>
              </a:rPr>
              <a:t>	</a:t>
            </a:r>
            <a:r>
              <a:rPr lang="es-ES" sz="2600" b="1" dirty="0" smtClean="0">
                <a:solidFill>
                  <a:schemeClr val="tx1"/>
                </a:solidFill>
              </a:rPr>
              <a:t>INSTRUCTION </a:t>
            </a:r>
            <a:r>
              <a:rPr lang="es-ES" sz="2600" b="1" dirty="0" err="1" smtClean="0">
                <a:solidFill>
                  <a:schemeClr val="tx1"/>
                </a:solidFill>
              </a:rPr>
              <a:t>arguments</a:t>
            </a:r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INSTRUCTION no es case-</a:t>
            </a:r>
            <a:r>
              <a:rPr lang="es-ES" sz="2600" b="1" dirty="0" err="1" smtClean="0">
                <a:solidFill>
                  <a:schemeClr val="tx1"/>
                </a:solidFill>
              </a:rPr>
              <a:t>sensitive</a:t>
            </a:r>
            <a:endParaRPr lang="es-ES" sz="2600" b="1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b="1" dirty="0" smtClean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Un </a:t>
            </a:r>
            <a:r>
              <a:rPr lang="es-ES" sz="2600" b="1" dirty="0" err="1" smtClean="0">
                <a:solidFill>
                  <a:schemeClr val="tx1"/>
                </a:solidFill>
              </a:rPr>
              <a:t>Dockerfile</a:t>
            </a:r>
            <a:r>
              <a:rPr lang="es-ES" sz="2600" b="1" dirty="0" smtClean="0">
                <a:solidFill>
                  <a:schemeClr val="tx1"/>
                </a:solidFill>
              </a:rPr>
              <a:t> siempre debe empezar con la instrucción FROM.</a:t>
            </a:r>
          </a:p>
          <a:p>
            <a:pPr marL="45720" indent="0">
              <a:buNone/>
            </a:pPr>
            <a:endParaRPr lang="es-ES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3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6550" y="2286000"/>
            <a:ext cx="11525250" cy="1268569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tx1"/>
                </a:solidFill>
              </a:rPr>
              <a:t>¿Qué </a:t>
            </a:r>
            <a:r>
              <a:rPr lang="es-ES" sz="6000" dirty="0">
                <a:solidFill>
                  <a:schemeClr val="tx1"/>
                </a:solidFill>
              </a:rPr>
              <a:t>es DOCKER?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8891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r>
              <a:rPr lang="es-ES" sz="4400" dirty="0" smtClean="0">
                <a:solidFill>
                  <a:srgbClr val="002060"/>
                </a:solidFill>
              </a:rPr>
              <a:t>: instrucciones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 smtClean="0">
                <a:solidFill>
                  <a:schemeClr val="tx1"/>
                </a:solidFill>
              </a:rPr>
              <a:t>FROM: </a:t>
            </a:r>
            <a:r>
              <a:rPr lang="es-ES" sz="2600" dirty="0" smtClean="0">
                <a:solidFill>
                  <a:schemeClr val="tx1"/>
                </a:solidFill>
              </a:rPr>
              <a:t>indica la imagen base a usar (obligatorio)(1ª línea)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WORKDIR: </a:t>
            </a:r>
            <a:r>
              <a:rPr lang="es-ES" sz="2600" dirty="0" smtClean="0">
                <a:solidFill>
                  <a:schemeClr val="tx1"/>
                </a:solidFill>
              </a:rPr>
              <a:t>establece el directorio de trabajo por defecto del contenedor.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ADD: </a:t>
            </a:r>
            <a:r>
              <a:rPr lang="es-ES" sz="2600" dirty="0" smtClean="0">
                <a:solidFill>
                  <a:schemeClr val="tx1"/>
                </a:solidFill>
              </a:rPr>
              <a:t>copiar un fichero desde el host al contenedor.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CMD: </a:t>
            </a:r>
            <a:r>
              <a:rPr lang="es-ES" sz="2600" dirty="0" smtClean="0">
                <a:solidFill>
                  <a:schemeClr val="tx1"/>
                </a:solidFill>
              </a:rPr>
              <a:t>el comando que se ejecutar cuando el contenedor arranca.</a:t>
            </a:r>
            <a:endParaRPr lang="es-E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85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r>
              <a:rPr lang="es-ES" sz="4400" dirty="0" smtClean="0">
                <a:solidFill>
                  <a:srgbClr val="002060"/>
                </a:solidFill>
              </a:rPr>
              <a:t>: instrucciones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 smtClean="0">
                <a:solidFill>
                  <a:schemeClr val="tx1"/>
                </a:solidFill>
              </a:rPr>
              <a:t>ENV: </a:t>
            </a:r>
            <a:r>
              <a:rPr lang="es-ES" sz="2600" dirty="0" smtClean="0">
                <a:solidFill>
                  <a:schemeClr val="tx1"/>
                </a:solidFill>
              </a:rPr>
              <a:t>establece una variable de entorno en el contenedor.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EXPOSE: </a:t>
            </a:r>
            <a:r>
              <a:rPr lang="es-ES" sz="2600" dirty="0" smtClean="0">
                <a:solidFill>
                  <a:schemeClr val="tx1"/>
                </a:solidFill>
              </a:rPr>
              <a:t>nos permite abrir puertos en el contenedor.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MAINTAINER: </a:t>
            </a:r>
            <a:r>
              <a:rPr lang="es-ES" sz="2600" dirty="0" smtClean="0">
                <a:solidFill>
                  <a:schemeClr val="tx1"/>
                </a:solidFill>
              </a:rPr>
              <a:t>la persona encargada del mantenimiento (opcional-</a:t>
            </a:r>
            <a:r>
              <a:rPr lang="es-ES" sz="2600" dirty="0" err="1" smtClean="0">
                <a:solidFill>
                  <a:schemeClr val="tx1"/>
                </a:solidFill>
              </a:rPr>
              <a:t>deprecated</a:t>
            </a:r>
            <a:r>
              <a:rPr lang="es-ES" sz="2600" dirty="0" smtClean="0">
                <a:solidFill>
                  <a:schemeClr val="tx1"/>
                </a:solidFill>
              </a:rPr>
              <a:t>)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RUN: </a:t>
            </a:r>
            <a:r>
              <a:rPr lang="es-ES" sz="2600" dirty="0" smtClean="0">
                <a:solidFill>
                  <a:schemeClr val="tx1"/>
                </a:solidFill>
              </a:rPr>
              <a:t>ejecuta un comando y guarda el resultado en una nueva capa</a:t>
            </a:r>
            <a:endParaRPr lang="es-E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81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r>
              <a:rPr lang="es-ES" sz="4400" dirty="0" smtClean="0">
                <a:solidFill>
                  <a:srgbClr val="002060"/>
                </a:solidFill>
              </a:rPr>
              <a:t>: instrucciones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 fontScale="92500" lnSpcReduction="20000"/>
          </a:bodyPr>
          <a:lstStyle/>
          <a:p>
            <a:r>
              <a:rPr lang="es-ES" sz="2600" b="1" dirty="0" smtClean="0">
                <a:solidFill>
                  <a:schemeClr val="tx1"/>
                </a:solidFill>
              </a:rPr>
              <a:t>ENTRYPOINT: </a:t>
            </a:r>
            <a:r>
              <a:rPr lang="es-ES" sz="2600" dirty="0" smtClean="0">
                <a:solidFill>
                  <a:schemeClr val="tx1"/>
                </a:solidFill>
              </a:rPr>
              <a:t>establece la aplicación por defecto que se usará cada vez que el contenedor sea creado usando la imagen.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 </a:t>
            </a:r>
            <a:r>
              <a:rPr lang="es-ES" sz="2600" dirty="0" smtClean="0">
                <a:solidFill>
                  <a:schemeClr val="tx1"/>
                </a:solidFill>
              </a:rPr>
              <a:t>  (ENTRYPOINT + CMD)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 </a:t>
            </a:r>
            <a:r>
              <a:rPr lang="es-ES" sz="2600" dirty="0" smtClean="0">
                <a:solidFill>
                  <a:schemeClr val="tx1"/>
                </a:solidFill>
              </a:rPr>
              <a:t>  </a:t>
            </a:r>
            <a:r>
              <a:rPr lang="es-ES" sz="2600" dirty="0" err="1" smtClean="0">
                <a:solidFill>
                  <a:schemeClr val="tx1"/>
                </a:solidFill>
              </a:rPr>
              <a:t>Ej</a:t>
            </a:r>
            <a:r>
              <a:rPr lang="es-ES" sz="2600" dirty="0" smtClean="0">
                <a:solidFill>
                  <a:schemeClr val="tx1"/>
                </a:solidFill>
              </a:rPr>
              <a:t>:        CMD “</a:t>
            </a:r>
            <a:r>
              <a:rPr lang="es-ES" sz="2600" dirty="0" err="1" smtClean="0">
                <a:solidFill>
                  <a:schemeClr val="tx1"/>
                </a:solidFill>
              </a:rPr>
              <a:t>Hello</a:t>
            </a:r>
            <a:r>
              <a:rPr lang="es-ES" sz="2600" dirty="0" smtClean="0">
                <a:solidFill>
                  <a:schemeClr val="tx1"/>
                </a:solidFill>
              </a:rPr>
              <a:t> </a:t>
            </a:r>
            <a:r>
              <a:rPr lang="es-ES" sz="2600" dirty="0" err="1" smtClean="0">
                <a:solidFill>
                  <a:schemeClr val="tx1"/>
                </a:solidFill>
              </a:rPr>
              <a:t>Docker</a:t>
            </a:r>
            <a:r>
              <a:rPr lang="es-ES" sz="2600" dirty="0" smtClean="0">
                <a:solidFill>
                  <a:schemeClr val="tx1"/>
                </a:solidFill>
              </a:rPr>
              <a:t>!”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 </a:t>
            </a:r>
            <a:r>
              <a:rPr lang="es-ES" sz="2600" dirty="0" smtClean="0">
                <a:solidFill>
                  <a:schemeClr val="tx1"/>
                </a:solidFill>
              </a:rPr>
              <a:t>    ENTRYPOINT echo</a:t>
            </a:r>
            <a:endParaRPr lang="es-ES" sz="2600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EXPOSE: </a:t>
            </a:r>
            <a:r>
              <a:rPr lang="es-ES" sz="2600" dirty="0" smtClean="0">
                <a:solidFill>
                  <a:schemeClr val="tx1"/>
                </a:solidFill>
              </a:rPr>
              <a:t>nos permite abrir puertos en el contenedor.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MAINTAINER: </a:t>
            </a:r>
            <a:r>
              <a:rPr lang="es-ES" sz="2600" dirty="0" smtClean="0">
                <a:solidFill>
                  <a:schemeClr val="tx1"/>
                </a:solidFill>
              </a:rPr>
              <a:t>la persona encargada del mantenimiento (opcional-</a:t>
            </a:r>
            <a:r>
              <a:rPr lang="es-ES" sz="2600" dirty="0" err="1" smtClean="0">
                <a:solidFill>
                  <a:schemeClr val="tx1"/>
                </a:solidFill>
              </a:rPr>
              <a:t>deprecated</a:t>
            </a:r>
            <a:r>
              <a:rPr lang="es-ES" sz="2600" dirty="0" smtClean="0">
                <a:solidFill>
                  <a:schemeClr val="tx1"/>
                </a:solidFill>
              </a:rPr>
              <a:t>)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r>
              <a:rPr lang="es-ES" sz="2600" b="1" dirty="0" smtClean="0">
                <a:solidFill>
                  <a:schemeClr val="tx1"/>
                </a:solidFill>
              </a:rPr>
              <a:t>RUN: </a:t>
            </a:r>
            <a:r>
              <a:rPr lang="es-ES" sz="2600" dirty="0" smtClean="0">
                <a:solidFill>
                  <a:schemeClr val="tx1"/>
                </a:solidFill>
              </a:rPr>
              <a:t>ejecuta un comando y guarda el resultado en una nueva capa</a:t>
            </a:r>
            <a:endParaRPr lang="es-E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03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r>
              <a:rPr lang="es-ES" sz="4400" dirty="0" smtClean="0">
                <a:solidFill>
                  <a:srgbClr val="002060"/>
                </a:solidFill>
              </a:rPr>
              <a:t>: </a:t>
            </a:r>
            <a:r>
              <a:rPr lang="es-ES" sz="4400" dirty="0" err="1" smtClean="0">
                <a:solidFill>
                  <a:srgbClr val="002060"/>
                </a:solidFill>
              </a:rPr>
              <a:t>cmd</a:t>
            </a:r>
            <a:r>
              <a:rPr lang="es-ES" sz="4400" dirty="0" smtClean="0">
                <a:solidFill>
                  <a:srgbClr val="002060"/>
                </a:solidFill>
              </a:rPr>
              <a:t> para construir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r>
              <a:rPr lang="es-ES" sz="2600" b="1" dirty="0" err="1">
                <a:solidFill>
                  <a:schemeClr val="tx1"/>
                </a:solidFill>
              </a:rPr>
              <a:t>d</a:t>
            </a:r>
            <a:r>
              <a:rPr lang="es-ES" sz="2600" b="1" dirty="0" err="1" smtClean="0">
                <a:solidFill>
                  <a:schemeClr val="tx1"/>
                </a:solidFill>
              </a:rPr>
              <a:t>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build</a:t>
            </a:r>
            <a:r>
              <a:rPr lang="es-ES" sz="2600" b="1" dirty="0" smtClean="0">
                <a:solidFill>
                  <a:schemeClr val="tx1"/>
                </a:solidFill>
              </a:rPr>
              <a:t> [OPTIONS] PATH | URL | -</a:t>
            </a:r>
          </a:p>
          <a:p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r>
              <a:rPr lang="es-ES" sz="2600" b="1" dirty="0" err="1" smtClean="0">
                <a:solidFill>
                  <a:schemeClr val="tx1"/>
                </a:solidFill>
              </a:rPr>
              <a:t>docker</a:t>
            </a:r>
            <a:r>
              <a:rPr lang="es-ES" sz="2600" b="1" dirty="0" smtClean="0">
                <a:solidFill>
                  <a:schemeClr val="tx1"/>
                </a:solidFill>
              </a:rPr>
              <a:t> </a:t>
            </a:r>
            <a:r>
              <a:rPr lang="es-ES" sz="2600" b="1" dirty="0" err="1" smtClean="0">
                <a:solidFill>
                  <a:schemeClr val="tx1"/>
                </a:solidFill>
              </a:rPr>
              <a:t>build</a:t>
            </a:r>
            <a:r>
              <a:rPr lang="es-ES" sz="2600" b="1" dirty="0" smtClean="0">
                <a:solidFill>
                  <a:schemeClr val="tx1"/>
                </a:solidFill>
              </a:rPr>
              <a:t> –t “</a:t>
            </a:r>
            <a:r>
              <a:rPr lang="es-ES" sz="2600" b="1" dirty="0" err="1" smtClean="0">
                <a:solidFill>
                  <a:schemeClr val="tx1"/>
                </a:solidFill>
              </a:rPr>
              <a:t>tag</a:t>
            </a:r>
            <a:r>
              <a:rPr lang="es-ES" sz="2600" b="1" dirty="0" smtClean="0">
                <a:solidFill>
                  <a:schemeClr val="tx1"/>
                </a:solidFill>
              </a:rPr>
              <a:t>” </a:t>
            </a:r>
            <a:r>
              <a:rPr lang="es-ES" sz="2600" b="1" dirty="0" err="1" smtClean="0">
                <a:solidFill>
                  <a:schemeClr val="tx1"/>
                </a:solidFill>
              </a:rPr>
              <a:t>pathDockerfile</a:t>
            </a:r>
            <a:endParaRPr lang="es-ES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70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3: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Hola Mundo V2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4"/>
          <p:cNvSpPr txBox="1">
            <a:spLocks/>
          </p:cNvSpPr>
          <p:nvPr/>
        </p:nvSpPr>
        <p:spPr>
          <a:xfrm>
            <a:off x="8358698" y="4479842"/>
            <a:ext cx="2339665" cy="76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index.js</a:t>
            </a:r>
            <a:endParaRPr kumimoji="0" lang="es-ES" sz="4000" b="1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542406" y="2062975"/>
            <a:ext cx="2970227" cy="1873405"/>
          </a:xfrm>
          <a:prstGeom prst="roundRect">
            <a:avLst/>
          </a:prstGeom>
          <a:solidFill>
            <a:srgbClr val="78AAB3">
              <a:lumMod val="40000"/>
              <a:lumOff val="60000"/>
            </a:srgbClr>
          </a:solidFill>
          <a:ln w="25400" cap="flat" cmpd="sng" algn="ctr">
            <a:solidFill>
              <a:srgbClr val="78AAB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0" i="0" u="none" strike="noStrike" kern="0" cap="none" spc="0" normalizeH="0" baseline="0" noProof="0" dirty="0" smtClean="0">
              <a:ln>
                <a:noFill/>
              </a:ln>
              <a:solidFill>
                <a:srgbClr val="78AAB3">
                  <a:lumMod val="60000"/>
                  <a:lumOff val="4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7340003" y="1918932"/>
            <a:ext cx="4041300" cy="2385438"/>
          </a:xfrm>
          <a:prstGeom prst="roundRect">
            <a:avLst/>
          </a:prstGeom>
          <a:solidFill>
            <a:srgbClr val="78AAB3">
              <a:lumMod val="40000"/>
              <a:lumOff val="60000"/>
            </a:srgbClr>
          </a:solidFill>
          <a:ln w="25400" cap="flat" cmpd="sng" algn="ctr">
            <a:solidFill>
              <a:srgbClr val="78AAB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0" i="0" u="none" strike="noStrike" kern="0" cap="none" spc="0" normalizeH="0" baseline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14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430" y="1918932"/>
            <a:ext cx="1536873" cy="12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03" y="2743644"/>
            <a:ext cx="1672684" cy="16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echa derecha 15"/>
          <p:cNvSpPr/>
          <p:nvPr/>
        </p:nvSpPr>
        <p:spPr>
          <a:xfrm>
            <a:off x="3886339" y="2666930"/>
            <a:ext cx="3079958" cy="5999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1" i="0" u="none" strike="noStrike" kern="0" cap="none" spc="0" normalizeH="0" baseline="0" noProof="0" smtClea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53919" y="2743644"/>
            <a:ext cx="261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 smtClean="0">
                <a:solidFill>
                  <a:srgbClr val="535353"/>
                </a:solidFill>
                <a:latin typeface="Gill Sans Light"/>
                <a:sym typeface="Gill Sans Light"/>
              </a:rPr>
              <a:t>HOST LINUX</a:t>
            </a:r>
            <a:endParaRPr lang="es-ES" sz="28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Lab3: Hola Mundo V2</a:t>
            </a:r>
            <a:endParaRPr lang="es-E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4: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Lab2 con </a:t>
            </a:r>
            <a:r>
              <a:rPr lang="es-ES" sz="4400" dirty="0" err="1" smtClean="0">
                <a:solidFill>
                  <a:srgbClr val="002060"/>
                </a:solidFill>
              </a:rPr>
              <a:t>Dockerfile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78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</a:t>
            </a:r>
            <a:r>
              <a:rPr lang="es-ES" sz="4400" dirty="0">
                <a:solidFill>
                  <a:srgbClr val="002060"/>
                </a:solidFill>
              </a:rPr>
              <a:t>5</a:t>
            </a:r>
            <a:r>
              <a:rPr lang="es-ES" sz="4400" dirty="0" smtClean="0">
                <a:solidFill>
                  <a:srgbClr val="002060"/>
                </a:solidFill>
              </a:rPr>
              <a:t>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Levantar </a:t>
            </a:r>
            <a:r>
              <a:rPr lang="es-ES" sz="4400" dirty="0" err="1" smtClean="0">
                <a:solidFill>
                  <a:srgbClr val="002060"/>
                </a:solidFill>
              </a:rPr>
              <a:t>Nginx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Resultado de imagen de ngin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76" y="207610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Lab5: Levantar </a:t>
            </a:r>
            <a:r>
              <a:rPr lang="es-ES" sz="4400" dirty="0" err="1" smtClean="0">
                <a:solidFill>
                  <a:srgbClr val="002060"/>
                </a:solidFill>
              </a:rPr>
              <a:t>Nginx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2410690"/>
            <a:ext cx="11331575" cy="384514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600" dirty="0" err="1">
                <a:solidFill>
                  <a:srgbClr val="002060"/>
                </a:solidFill>
              </a:rPr>
              <a:t>docker</a:t>
            </a:r>
            <a:r>
              <a:rPr lang="en-US" sz="3600" dirty="0">
                <a:solidFill>
                  <a:srgbClr val="002060"/>
                </a:solidFill>
              </a:rPr>
              <a:t> run -d -p 8080:80 </a:t>
            </a:r>
            <a:r>
              <a:rPr lang="en-US" sz="3600" dirty="0" err="1">
                <a:solidFill>
                  <a:srgbClr val="002060"/>
                </a:solidFill>
              </a:rPr>
              <a:t>nginx:latest</a:t>
            </a:r>
            <a:endParaRPr lang="en-US" sz="3600" dirty="0">
              <a:solidFill>
                <a:srgbClr val="002060"/>
              </a:solidFill>
            </a:endParaRPr>
          </a:p>
          <a:p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endParaRPr lang="es-ES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32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6: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Simple Web App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6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232228" y="119971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¿Qué es </a:t>
            </a:r>
            <a:r>
              <a:rPr lang="es-ES" sz="4400" dirty="0" err="1" smtClean="0">
                <a:solidFill>
                  <a:srgbClr val="002060"/>
                </a:solidFill>
              </a:rPr>
              <a:t>Docker</a:t>
            </a:r>
            <a:r>
              <a:rPr lang="es-ES" sz="4400" dirty="0" smtClean="0">
                <a:solidFill>
                  <a:srgbClr val="002060"/>
                </a:solidFill>
              </a:rPr>
              <a:t>?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0" y="1441450"/>
            <a:ext cx="11331575" cy="4432300"/>
          </a:xfrm>
        </p:spPr>
        <p:txBody>
          <a:bodyPr>
            <a:normAutofit/>
          </a:bodyPr>
          <a:lstStyle/>
          <a:p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 es un plataforma software de código abierto.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Nos permite crear, probar e implementar aplicaciones rápidamente; proporcionando una capa adicional de abstracción y automatización.</a:t>
            </a:r>
          </a:p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r>
              <a:rPr lang="es-ES" sz="2800" dirty="0" smtClean="0">
                <a:solidFill>
                  <a:schemeClr val="tx1"/>
                </a:solidFill>
              </a:rPr>
              <a:t>Gracias a </a:t>
            </a:r>
            <a:r>
              <a:rPr lang="es-ES" sz="2800" dirty="0" err="1" smtClean="0">
                <a:solidFill>
                  <a:schemeClr val="tx1"/>
                </a:solidFill>
              </a:rPr>
              <a:t>Docker</a:t>
            </a:r>
            <a:r>
              <a:rPr lang="es-ES" sz="2800" dirty="0" smtClean="0">
                <a:solidFill>
                  <a:schemeClr val="tx1"/>
                </a:solidFill>
              </a:rPr>
              <a:t> podemos crear “contenedores”, que lo podríamos definir como máquinas virtuales ligeras, que consumen menos recursos en los equipos donde se ejecutarán.</a:t>
            </a:r>
          </a:p>
          <a:p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1904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Lab6: Simple Web App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180406"/>
            <a:ext cx="11331575" cy="4738256"/>
          </a:xfrm>
        </p:spPr>
        <p:txBody>
          <a:bodyPr>
            <a:normAutofit/>
          </a:bodyPr>
          <a:lstStyle/>
          <a:p>
            <a:endParaRPr lang="es-ES" sz="26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s-ES" sz="2600" b="1" dirty="0" smtClean="0">
                <a:solidFill>
                  <a:schemeClr val="tx1"/>
                </a:solidFill>
              </a:rPr>
              <a:t>	</a:t>
            </a:r>
            <a:endParaRPr lang="es-ES" sz="2600" b="1" dirty="0">
              <a:solidFill>
                <a:schemeClr val="tx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99247" y="2022438"/>
            <a:ext cx="109190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https://</a:t>
            </a:r>
            <a:r>
              <a:rPr lang="es-ES" sz="3200" dirty="0" smtClean="0">
                <a:hlinkClick r:id="rId3"/>
              </a:rPr>
              <a:t>github.com/jacintoj/HoneyCON17-IntroduccionDocker/tree/master/Lab6</a:t>
            </a:r>
            <a:endParaRPr lang="es-ES" sz="32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9937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</a:t>
            </a:r>
            <a:r>
              <a:rPr lang="es-ES" sz="4400" dirty="0">
                <a:solidFill>
                  <a:srgbClr val="002060"/>
                </a:solidFill>
              </a:rPr>
              <a:t>7</a:t>
            </a:r>
            <a:r>
              <a:rPr lang="es-ES" sz="4400" dirty="0" smtClean="0">
                <a:solidFill>
                  <a:srgbClr val="002060"/>
                </a:solidFill>
              </a:rPr>
              <a:t>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err="1" smtClean="0">
                <a:solidFill>
                  <a:srgbClr val="002060"/>
                </a:solidFill>
              </a:rPr>
              <a:t>ZeroMQ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2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sultado de imagen de rabbitm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1" y="259193"/>
            <a:ext cx="3382758" cy="125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de versus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07" y="72587"/>
            <a:ext cx="1219563" cy="162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sultado de imagen de 0M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38" y="431033"/>
            <a:ext cx="2536092" cy="7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59281" y="1772919"/>
            <a:ext cx="4363350" cy="2164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Arquitectura </a:t>
            </a:r>
            <a:r>
              <a:rPr lang="es-ES" sz="2800" dirty="0" err="1" smtClean="0"/>
              <a:t>Broker</a:t>
            </a:r>
            <a:endParaRPr lang="es-ES" sz="2800" dirty="0" smtClean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28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Fácil</a:t>
            </a:r>
            <a:r>
              <a:rPr kumimoji="0" lang="es-ES" sz="2800" b="0" i="0" u="none" strike="noStrike" cap="none" spc="0" normalizeH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sym typeface="Gill Sans Light"/>
              </a:rPr>
              <a:t> de usar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baseline="0" dirty="0" smtClean="0"/>
              <a:t>Fácil</a:t>
            </a:r>
            <a:r>
              <a:rPr lang="es-ES" sz="2800" dirty="0" smtClean="0"/>
              <a:t> de implementar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401" y="4015194"/>
            <a:ext cx="6800270" cy="2103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Menos escalable -&gt; </a:t>
            </a:r>
            <a:r>
              <a:rPr lang="es-ES" sz="2800" dirty="0" err="1" smtClean="0"/>
              <a:t>broker</a:t>
            </a:r>
            <a:endParaRPr lang="es-ES" sz="2800" dirty="0" smtClean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Más lento (añade latencia) 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-&gt; </a:t>
            </a:r>
            <a:r>
              <a:rPr lang="es-ES" sz="2800" dirty="0" err="1" smtClean="0"/>
              <a:t>broker</a:t>
            </a:r>
            <a:endParaRPr lang="es-ES" sz="2800" dirty="0" smtClean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Envoltorio de mensajes grande.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ES" dirty="0" smtClean="0"/>
          </a:p>
        </p:txBody>
      </p:sp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7" y="3345231"/>
            <a:ext cx="703707" cy="7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6646770" y="1519772"/>
            <a:ext cx="6213231" cy="3457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Ligero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Escenarios alto rendimiento y baja latencia.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Muy flexible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Puede ejecutarse si un bróker 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de mensajes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s-E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299965" y="4595522"/>
            <a:ext cx="5763082" cy="2103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800" dirty="0" smtClean="0"/>
              <a:t>Soporta varios escenarios, pero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s-ES" sz="2800" dirty="0"/>
              <a:t>	</a:t>
            </a:r>
            <a:r>
              <a:rPr lang="es-ES" sz="2800" dirty="0" smtClean="0"/>
              <a:t>se tiene que implementar cada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s-ES" sz="2800" dirty="0"/>
              <a:t>	</a:t>
            </a:r>
            <a:r>
              <a:rPr lang="es-ES" sz="2800" dirty="0" smtClean="0"/>
              <a:t>uno de ellos, combinando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s-ES" sz="2800" dirty="0"/>
              <a:t>	</a:t>
            </a:r>
            <a:r>
              <a:rPr lang="es-ES" sz="2800" dirty="0" smtClean="0"/>
              <a:t>elementos del </a:t>
            </a:r>
            <a:r>
              <a:rPr lang="es-ES" sz="2800" dirty="0" err="1" smtClean="0"/>
              <a:t>framework</a:t>
            </a:r>
            <a:r>
              <a:rPr lang="es-ES" sz="2800" dirty="0" smtClean="0"/>
              <a:t>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ES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280802" y="5971740"/>
            <a:ext cx="72306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hlinkClick r:id="rId6"/>
              </a:rPr>
              <a:t>https://</a:t>
            </a:r>
            <a:r>
              <a:rPr lang="es-ES" sz="2000" dirty="0" smtClean="0">
                <a:hlinkClick r:id="rId6"/>
              </a:rPr>
              <a:t>dzone.com/articles/concise-comparison-rabbitmq</a:t>
            </a:r>
            <a:endParaRPr lang="es-ES" sz="2000" dirty="0" smtClean="0"/>
          </a:p>
          <a:p>
            <a:endParaRPr lang="es-ES" sz="3600" dirty="0"/>
          </a:p>
        </p:txBody>
      </p:sp>
      <p:pic>
        <p:nvPicPr>
          <p:cNvPr id="14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963" y="4051132"/>
            <a:ext cx="703707" cy="7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7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Lab7: </a:t>
            </a:r>
            <a:r>
              <a:rPr lang="es-ES" sz="4400" dirty="0" err="1" smtClean="0">
                <a:solidFill>
                  <a:srgbClr val="002060"/>
                </a:solidFill>
              </a:rPr>
              <a:t>ZeroMQ</a:t>
            </a:r>
            <a:endParaRPr lang="es-ES" sz="4400" dirty="0">
              <a:solidFill>
                <a:srgbClr val="00206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" y="1294875"/>
            <a:ext cx="10827818" cy="43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8: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err="1" smtClean="0">
                <a:solidFill>
                  <a:srgbClr val="002060"/>
                </a:solidFill>
              </a:rPr>
              <a:t>ZeroMQ</a:t>
            </a:r>
            <a:r>
              <a:rPr lang="es-ES" sz="4400" dirty="0" smtClean="0">
                <a:solidFill>
                  <a:srgbClr val="002060"/>
                </a:solidFill>
              </a:rPr>
              <a:t> Bis</a:t>
            </a:r>
            <a:endParaRPr lang="es-E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Lab8: </a:t>
            </a:r>
            <a:r>
              <a:rPr lang="es-ES" sz="4400" dirty="0" err="1" smtClean="0">
                <a:solidFill>
                  <a:srgbClr val="002060"/>
                </a:solidFill>
              </a:rPr>
              <a:t>ZeroMQ</a:t>
            </a:r>
            <a:r>
              <a:rPr lang="es-ES" sz="4400" dirty="0" smtClean="0">
                <a:solidFill>
                  <a:srgbClr val="002060"/>
                </a:solidFill>
              </a:rPr>
              <a:t> Bis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35" name="Marcador de contenido 4"/>
          <p:cNvSpPr txBox="1">
            <a:spLocks/>
          </p:cNvSpPr>
          <p:nvPr/>
        </p:nvSpPr>
        <p:spPr>
          <a:xfrm>
            <a:off x="17317970" y="9798087"/>
            <a:ext cx="4782308" cy="1299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None/>
              <a:tabLst/>
              <a:defRPr/>
            </a:pPr>
            <a:r>
              <a:rPr kumimoji="0" lang="es-ES" sz="6400" b="1" i="0" u="none" strike="noStrike" kern="0" cap="none" spc="0" normalizeH="0" baseline="0" noProof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servidor.js</a:t>
            </a:r>
            <a:endParaRPr kumimoji="0" lang="es-ES" sz="6400" b="1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71505" y="1318666"/>
            <a:ext cx="2711311" cy="2113633"/>
          </a:xfrm>
          <a:prstGeom prst="roundRect">
            <a:avLst/>
          </a:prstGeom>
          <a:solidFill>
            <a:srgbClr val="78AAB3">
              <a:lumMod val="40000"/>
              <a:lumOff val="60000"/>
            </a:srgbClr>
          </a:solidFill>
          <a:ln w="25400" cap="flat" cmpd="sng" algn="ctr">
            <a:solidFill>
              <a:srgbClr val="78AAB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0" i="0" u="none" strike="noStrike" kern="0" cap="none" spc="0" normalizeH="0" baseline="0" noProof="0" smtClean="0">
              <a:ln>
                <a:noFill/>
              </a:ln>
              <a:solidFill>
                <a:srgbClr val="78AAB3">
                  <a:lumMod val="60000"/>
                  <a:lumOff val="4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38" name="Marcador de contenido 4"/>
          <p:cNvSpPr txBox="1">
            <a:spLocks/>
          </p:cNvSpPr>
          <p:nvPr/>
        </p:nvSpPr>
        <p:spPr>
          <a:xfrm>
            <a:off x="3189198" y="953709"/>
            <a:ext cx="2349956" cy="646491"/>
          </a:xfrm>
          <a:prstGeom prst="rect">
            <a:avLst/>
          </a:prstGeom>
        </p:spPr>
        <p:txBody>
          <a:bodyPr vert="horz" lIns="182880" tIns="91440" rIns="182880" bIns="9144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8AAB3">
                  <a:lumMod val="75000"/>
                </a:srgbClr>
              </a:buClr>
              <a:buFont typeface="Wingdings" pitchFamily="2" charset="2"/>
              <a:buNone/>
            </a:pPr>
            <a:r>
              <a:rPr lang="es-ES" sz="3600" b="1" dirty="0" smtClean="0">
                <a:solidFill>
                  <a:srgbClr val="535353"/>
                </a:solidFill>
                <a:latin typeface="Gill Sans Light"/>
                <a:sym typeface="Gill Sans Light"/>
              </a:rPr>
              <a:t>cliente1.js</a:t>
            </a:r>
            <a:endParaRPr lang="es-ES" sz="56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5" y="1450397"/>
            <a:ext cx="1317735" cy="109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58" y="1147145"/>
            <a:ext cx="1393678" cy="13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lecha derecha 42"/>
          <p:cNvSpPr/>
          <p:nvPr/>
        </p:nvSpPr>
        <p:spPr>
          <a:xfrm rot="9414097">
            <a:off x="7386539" y="4703589"/>
            <a:ext cx="2051231" cy="120665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1" i="0" u="none" strike="noStrike" kern="0" cap="none" spc="0" normalizeH="0" baseline="0" noProof="0" smtClea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4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20" y="2540823"/>
            <a:ext cx="1404104" cy="5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echa derecha 45"/>
          <p:cNvSpPr/>
          <p:nvPr/>
        </p:nvSpPr>
        <p:spPr>
          <a:xfrm rot="10800000">
            <a:off x="3401423" y="5005889"/>
            <a:ext cx="1290625" cy="120665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1" i="0" u="none" strike="noStrike" kern="0" cap="none" spc="0" normalizeH="0" baseline="0" noProof="0" smtClea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5969454" y="4783696"/>
            <a:ext cx="173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66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681525" y="1689020"/>
            <a:ext cx="146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66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74244" y="2909079"/>
            <a:ext cx="204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8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84" name="Rectángulo redondeado 83"/>
          <p:cNvSpPr/>
          <p:nvPr/>
        </p:nvSpPr>
        <p:spPr>
          <a:xfrm>
            <a:off x="447332" y="4054693"/>
            <a:ext cx="2711311" cy="2113633"/>
          </a:xfrm>
          <a:prstGeom prst="roundRect">
            <a:avLst/>
          </a:prstGeom>
          <a:solidFill>
            <a:srgbClr val="78AAB3">
              <a:lumMod val="40000"/>
              <a:lumOff val="60000"/>
            </a:srgbClr>
          </a:solidFill>
          <a:ln w="25400" cap="flat" cmpd="sng" algn="ctr">
            <a:solidFill>
              <a:srgbClr val="78AAB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0" i="0" u="none" strike="noStrike" kern="0" cap="none" spc="0" normalizeH="0" baseline="0" noProof="0" smtClean="0">
              <a:ln>
                <a:noFill/>
              </a:ln>
              <a:solidFill>
                <a:srgbClr val="78AAB3">
                  <a:lumMod val="60000"/>
                  <a:lumOff val="4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85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2" y="4186424"/>
            <a:ext cx="1317735" cy="109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85" y="3883172"/>
            <a:ext cx="1393678" cy="13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47" y="5276850"/>
            <a:ext cx="1404104" cy="5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uadroTexto 87"/>
          <p:cNvSpPr txBox="1"/>
          <p:nvPr/>
        </p:nvSpPr>
        <p:spPr>
          <a:xfrm>
            <a:off x="750071" y="5645106"/>
            <a:ext cx="204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8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89" name="Marcador de contenido 4"/>
          <p:cNvSpPr txBox="1">
            <a:spLocks/>
          </p:cNvSpPr>
          <p:nvPr/>
        </p:nvSpPr>
        <p:spPr>
          <a:xfrm>
            <a:off x="627907" y="6290818"/>
            <a:ext cx="2349956" cy="646491"/>
          </a:xfrm>
          <a:prstGeom prst="rect">
            <a:avLst/>
          </a:prstGeom>
        </p:spPr>
        <p:txBody>
          <a:bodyPr vert="horz" lIns="182880" tIns="91440" rIns="182880" bIns="9144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8AAB3">
                  <a:lumMod val="75000"/>
                </a:srgbClr>
              </a:buClr>
              <a:buFont typeface="Wingdings" pitchFamily="2" charset="2"/>
              <a:buNone/>
            </a:pPr>
            <a:r>
              <a:rPr lang="es-ES" sz="3600" b="1" dirty="0" smtClean="0">
                <a:solidFill>
                  <a:srgbClr val="535353"/>
                </a:solidFill>
                <a:latin typeface="Gill Sans Light"/>
                <a:sym typeface="Gill Sans Light"/>
              </a:rPr>
              <a:t>cliente2.js</a:t>
            </a:r>
            <a:endParaRPr lang="es-ES" sz="56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91" name="Rectángulo redondeado 90"/>
          <p:cNvSpPr/>
          <p:nvPr/>
        </p:nvSpPr>
        <p:spPr>
          <a:xfrm>
            <a:off x="8671947" y="2383761"/>
            <a:ext cx="2711311" cy="2113633"/>
          </a:xfrm>
          <a:prstGeom prst="roundRect">
            <a:avLst/>
          </a:prstGeom>
          <a:solidFill>
            <a:srgbClr val="78AAB3">
              <a:lumMod val="40000"/>
              <a:lumOff val="60000"/>
            </a:srgbClr>
          </a:solidFill>
          <a:ln w="25400" cap="flat" cmpd="sng" algn="ctr">
            <a:solidFill>
              <a:srgbClr val="78AAB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0" i="0" u="none" strike="noStrike" kern="0" cap="none" spc="0" normalizeH="0" baseline="0" noProof="0" smtClean="0">
              <a:ln>
                <a:noFill/>
              </a:ln>
              <a:solidFill>
                <a:srgbClr val="78AAB3">
                  <a:lumMod val="60000"/>
                  <a:lumOff val="4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2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67" y="2515492"/>
            <a:ext cx="1317735" cy="109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00" y="2212240"/>
            <a:ext cx="1393678" cy="13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062" y="3605918"/>
            <a:ext cx="1404104" cy="5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/>
          <p:cNvSpPr txBox="1"/>
          <p:nvPr/>
        </p:nvSpPr>
        <p:spPr>
          <a:xfrm>
            <a:off x="8974686" y="3974174"/>
            <a:ext cx="204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8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96" name="Marcador de contenido 4"/>
          <p:cNvSpPr txBox="1">
            <a:spLocks/>
          </p:cNvSpPr>
          <p:nvPr/>
        </p:nvSpPr>
        <p:spPr>
          <a:xfrm>
            <a:off x="8711385" y="1053110"/>
            <a:ext cx="2807601" cy="1299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ill Sans Light"/>
                <a:sym typeface="Gill Sans Light"/>
              </a:rPr>
              <a:t>servidor.js</a:t>
            </a:r>
            <a:endParaRPr kumimoji="0" lang="es-ES" sz="4000" b="1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97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56" y="2125645"/>
            <a:ext cx="1966463" cy="7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55" y="5268200"/>
            <a:ext cx="1966463" cy="7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CuadroTexto 99"/>
          <p:cNvSpPr txBox="1"/>
          <p:nvPr/>
        </p:nvSpPr>
        <p:spPr>
          <a:xfrm>
            <a:off x="4583273" y="4822412"/>
            <a:ext cx="146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66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101" name="CuadroTexto 100"/>
          <p:cNvSpPr txBox="1"/>
          <p:nvPr/>
        </p:nvSpPr>
        <p:spPr>
          <a:xfrm>
            <a:off x="5969454" y="1685539"/>
            <a:ext cx="173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hangingPunct="0"/>
            <a:r>
              <a:rPr lang="es-ES" sz="28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66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102" name="Flecha derecha 101"/>
          <p:cNvSpPr/>
          <p:nvPr/>
        </p:nvSpPr>
        <p:spPr>
          <a:xfrm rot="10800000">
            <a:off x="3431288" y="1972475"/>
            <a:ext cx="1290625" cy="120665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1" i="0" u="none" strike="noStrike" kern="0" cap="none" spc="0" normalizeH="0" baseline="0" noProof="0" smtClea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03" name="Flecha derecha 102"/>
          <p:cNvSpPr/>
          <p:nvPr/>
        </p:nvSpPr>
        <p:spPr>
          <a:xfrm rot="12594132">
            <a:off x="6941452" y="2576909"/>
            <a:ext cx="1473108" cy="120665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rgbClr val="78AAB3">
                <a:shade val="95000"/>
                <a:satMod val="104999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0" b="1" i="0" u="none" strike="noStrike" kern="0" cap="none" spc="0" normalizeH="0" baseline="0" noProof="0" smtClea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9: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smtClean="0">
                <a:solidFill>
                  <a:srgbClr val="002060"/>
                </a:solidFill>
              </a:rPr>
              <a:t>API </a:t>
            </a:r>
            <a:r>
              <a:rPr lang="es-ES" sz="4400" dirty="0" err="1" smtClean="0">
                <a:solidFill>
                  <a:srgbClr val="002060"/>
                </a:solidFill>
              </a:rPr>
              <a:t>Rest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SpringBoot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30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</a:t>
            </a:r>
            <a:r>
              <a:rPr lang="es-ES" sz="4400" dirty="0">
                <a:solidFill>
                  <a:srgbClr val="002060"/>
                </a:solidFill>
              </a:rPr>
              <a:t>9</a:t>
            </a:r>
            <a:r>
              <a:rPr lang="es-ES" sz="4400" dirty="0" smtClean="0">
                <a:solidFill>
                  <a:srgbClr val="002060"/>
                </a:solidFill>
              </a:rPr>
              <a:t>: API </a:t>
            </a:r>
            <a:r>
              <a:rPr lang="es-ES" sz="4400" dirty="0" err="1" smtClean="0">
                <a:solidFill>
                  <a:srgbClr val="002060"/>
                </a:solidFill>
              </a:rPr>
              <a:t>Rest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SpringBoot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0" y="1234346"/>
            <a:ext cx="11331575" cy="502148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6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s-ES" sz="2600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8" y="1126064"/>
            <a:ext cx="10942927" cy="52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1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846" y="844061"/>
            <a:ext cx="12157010" cy="52157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46" y="2584938"/>
            <a:ext cx="2633527" cy="18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307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 idx="4294967295"/>
          </p:nvPr>
        </p:nvSpPr>
        <p:spPr>
          <a:xfrm>
            <a:off x="165850" y="56648"/>
            <a:ext cx="11331575" cy="893762"/>
          </a:xfrm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Lab9: API </a:t>
            </a:r>
            <a:r>
              <a:rPr lang="es-ES" sz="4400" dirty="0" err="1" smtClean="0">
                <a:solidFill>
                  <a:srgbClr val="002060"/>
                </a:solidFill>
              </a:rPr>
              <a:t>Rest</a:t>
            </a:r>
            <a:r>
              <a:rPr lang="es-ES" sz="4400" dirty="0" smtClean="0">
                <a:solidFill>
                  <a:srgbClr val="002060"/>
                </a:solidFill>
              </a:rPr>
              <a:t> </a:t>
            </a:r>
            <a:r>
              <a:rPr lang="es-ES" sz="4400" dirty="0" err="1" smtClean="0">
                <a:solidFill>
                  <a:srgbClr val="002060"/>
                </a:solidFill>
              </a:rPr>
              <a:t>SpringBoot</a:t>
            </a:r>
            <a:endParaRPr lang="es-ES" sz="4400" dirty="0">
              <a:solidFill>
                <a:srgbClr val="002060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165851" y="1234346"/>
            <a:ext cx="3608128" cy="3537159"/>
          </a:xfrm>
        </p:spPr>
        <p:txBody>
          <a:bodyPr>
            <a:normAutofit/>
          </a:bodyPr>
          <a:lstStyle/>
          <a:p>
            <a:r>
              <a:rPr lang="es-ES" sz="2600" dirty="0" smtClean="0">
                <a:solidFill>
                  <a:schemeClr val="tx1"/>
                </a:solidFill>
              </a:rPr>
              <a:t>GET </a:t>
            </a:r>
            <a:r>
              <a:rPr lang="es-ES" sz="2600" dirty="0" err="1" smtClean="0">
                <a:solidFill>
                  <a:schemeClr val="tx1"/>
                </a:solidFill>
              </a:rPr>
              <a:t>client</a:t>
            </a:r>
            <a:r>
              <a:rPr lang="es-ES" sz="2600" dirty="0" smtClean="0">
                <a:solidFill>
                  <a:schemeClr val="tx1"/>
                </a:solidFill>
              </a:rPr>
              <a:t>/</a:t>
            </a:r>
          </a:p>
          <a:p>
            <a:r>
              <a:rPr lang="es-ES" sz="2600" dirty="0" smtClean="0">
                <a:solidFill>
                  <a:schemeClr val="tx1"/>
                </a:solidFill>
              </a:rPr>
              <a:t>POST </a:t>
            </a:r>
            <a:r>
              <a:rPr lang="es-ES" sz="2600" dirty="0" err="1" smtClean="0">
                <a:solidFill>
                  <a:schemeClr val="tx1"/>
                </a:solidFill>
              </a:rPr>
              <a:t>client</a:t>
            </a:r>
            <a:r>
              <a:rPr lang="es-ES" sz="2600" dirty="0" smtClean="0">
                <a:solidFill>
                  <a:schemeClr val="tx1"/>
                </a:solidFill>
              </a:rPr>
              <a:t>/</a:t>
            </a:r>
          </a:p>
          <a:p>
            <a:r>
              <a:rPr lang="es-ES" sz="2600" dirty="0" smtClean="0">
                <a:solidFill>
                  <a:schemeClr val="tx1"/>
                </a:solidFill>
              </a:rPr>
              <a:t>GET ?</a:t>
            </a:r>
            <a:r>
              <a:rPr lang="es-ES" sz="2600" dirty="0" err="1" smtClean="0">
                <a:solidFill>
                  <a:schemeClr val="tx1"/>
                </a:solidFill>
              </a:rPr>
              <a:t>username</a:t>
            </a:r>
            <a:r>
              <a:rPr lang="es-ES" sz="2600" dirty="0" smtClean="0">
                <a:solidFill>
                  <a:schemeClr val="tx1"/>
                </a:solidFill>
              </a:rPr>
              <a:t>=</a:t>
            </a:r>
          </a:p>
          <a:p>
            <a:r>
              <a:rPr lang="es-ES" sz="2600" dirty="0" smtClean="0">
                <a:solidFill>
                  <a:schemeClr val="tx1"/>
                </a:solidFill>
              </a:rPr>
              <a:t>PUT /{id}</a:t>
            </a:r>
          </a:p>
          <a:p>
            <a:r>
              <a:rPr lang="es-ES" sz="2600" dirty="0" smtClean="0">
                <a:solidFill>
                  <a:schemeClr val="tx1"/>
                </a:solidFill>
              </a:rPr>
              <a:t>GET /{id}</a:t>
            </a:r>
          </a:p>
          <a:p>
            <a:r>
              <a:rPr lang="es-ES" sz="2600" dirty="0" smtClean="0">
                <a:solidFill>
                  <a:schemeClr val="tx1"/>
                </a:solidFill>
              </a:rPr>
              <a:t>DELETE /{id}</a:t>
            </a:r>
            <a:endParaRPr lang="es-ES" sz="2600" dirty="0">
              <a:solidFill>
                <a:schemeClr val="tx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4294967295"/>
          </p:nvPr>
        </p:nvSpPr>
        <p:spPr>
          <a:xfrm>
            <a:off x="4305993" y="1234345"/>
            <a:ext cx="7191432" cy="521633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2600" dirty="0" smtClean="0">
                <a:solidFill>
                  <a:schemeClr val="tx1"/>
                </a:solidFill>
              </a:rPr>
              <a:t>{</a:t>
            </a:r>
          </a:p>
          <a:p>
            <a:pPr marL="45720" indent="0">
              <a:buNone/>
            </a:pPr>
            <a:r>
              <a:rPr lang="es-ES" sz="2600" dirty="0" smtClean="0">
                <a:solidFill>
                  <a:schemeClr val="tx1"/>
                </a:solidFill>
              </a:rPr>
              <a:t>	“id”: 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</a:t>
            </a:r>
            <a:r>
              <a:rPr lang="es-ES" sz="2600" dirty="0" err="1" smtClean="0">
                <a:solidFill>
                  <a:schemeClr val="tx1"/>
                </a:solidFill>
              </a:rPr>
              <a:t>username</a:t>
            </a:r>
            <a:r>
              <a:rPr lang="es-ES" sz="2600" dirty="0" smtClean="0">
                <a:solidFill>
                  <a:schemeClr val="tx1"/>
                </a:solidFill>
              </a:rPr>
              <a:t>”: “”,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</a:t>
            </a:r>
            <a:r>
              <a:rPr lang="es-ES" sz="2600" dirty="0" err="1" smtClean="0">
                <a:solidFill>
                  <a:schemeClr val="tx1"/>
                </a:solidFill>
              </a:rPr>
              <a:t>name</a:t>
            </a:r>
            <a:r>
              <a:rPr lang="es-ES" sz="2600" dirty="0" smtClean="0">
                <a:solidFill>
                  <a:schemeClr val="tx1"/>
                </a:solidFill>
              </a:rPr>
              <a:t>”: “”,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</a:t>
            </a:r>
            <a:r>
              <a:rPr lang="es-ES" sz="2600" dirty="0" err="1" smtClean="0">
                <a:solidFill>
                  <a:schemeClr val="tx1"/>
                </a:solidFill>
              </a:rPr>
              <a:t>surname</a:t>
            </a:r>
            <a:r>
              <a:rPr lang="es-ES" sz="2600" dirty="0" smtClean="0">
                <a:solidFill>
                  <a:schemeClr val="tx1"/>
                </a:solidFill>
              </a:rPr>
              <a:t>”: “”,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</a:t>
            </a:r>
            <a:r>
              <a:rPr lang="es-ES" sz="2600" dirty="0" err="1" smtClean="0">
                <a:solidFill>
                  <a:schemeClr val="tx1"/>
                </a:solidFill>
              </a:rPr>
              <a:t>age</a:t>
            </a:r>
            <a:r>
              <a:rPr lang="es-ES" sz="2600" dirty="0" smtClean="0">
                <a:solidFill>
                  <a:schemeClr val="tx1"/>
                </a:solidFill>
              </a:rPr>
              <a:t>”: 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“email”: “”,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	</a:t>
            </a:r>
            <a:r>
              <a:rPr lang="es-ES" sz="2600" dirty="0" smtClean="0">
                <a:solidFill>
                  <a:schemeClr val="tx1"/>
                </a:solidFill>
              </a:rPr>
              <a:t>“</a:t>
            </a:r>
            <a:r>
              <a:rPr lang="es-ES" sz="2600" dirty="0" err="1" smtClean="0">
                <a:solidFill>
                  <a:schemeClr val="tx1"/>
                </a:solidFill>
              </a:rPr>
              <a:t>mobile</a:t>
            </a:r>
            <a:r>
              <a:rPr lang="es-ES" sz="2600" dirty="0" smtClean="0">
                <a:solidFill>
                  <a:schemeClr val="tx1"/>
                </a:solidFill>
              </a:rPr>
              <a:t>”: “”,</a:t>
            </a:r>
          </a:p>
          <a:p>
            <a:pPr marL="45720" indent="0">
              <a:buNone/>
            </a:pPr>
            <a:r>
              <a:rPr lang="es-ES" sz="2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5429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0944" y="265176"/>
            <a:ext cx="11331710" cy="893923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¿Qué es </a:t>
            </a:r>
            <a:r>
              <a:rPr lang="es-ES" sz="4400" dirty="0" err="1">
                <a:solidFill>
                  <a:srgbClr val="002060"/>
                </a:solidFill>
              </a:rPr>
              <a:t>Docker</a:t>
            </a:r>
            <a:r>
              <a:rPr lang="es-ES" sz="44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3" y="1300140"/>
            <a:ext cx="11612112" cy="410081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97773" y="5541999"/>
            <a:ext cx="145088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s-ES" sz="3200" dirty="0" smtClean="0"/>
          </a:p>
          <a:p>
            <a:r>
              <a:rPr lang="es-ES" dirty="0">
                <a:solidFill>
                  <a:srgbClr val="002060"/>
                </a:solidFill>
              </a:rPr>
              <a:t>https://</a:t>
            </a:r>
            <a:r>
              <a:rPr lang="es-ES" dirty="0" smtClean="0">
                <a:solidFill>
                  <a:srgbClr val="002060"/>
                </a:solidFill>
              </a:rPr>
              <a:t>www.docker.com/what-container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4410109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2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rgbClr val="002060"/>
                </a:solidFill>
              </a:rPr>
              <a:t>LAB 10:</a:t>
            </a:r>
            <a:br>
              <a:rPr lang="es-ES" sz="4400" dirty="0" smtClean="0">
                <a:solidFill>
                  <a:srgbClr val="002060"/>
                </a:solidFill>
              </a:rPr>
            </a:br>
            <a:r>
              <a:rPr lang="es-ES" sz="4400" dirty="0" err="1" smtClean="0">
                <a:solidFill>
                  <a:srgbClr val="002060"/>
                </a:solidFill>
              </a:rPr>
              <a:t>Redis</a:t>
            </a:r>
            <a:endParaRPr lang="es-ES" sz="4400" dirty="0" smtClean="0">
              <a:solidFill>
                <a:srgbClr val="002060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98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81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900113" y="3562191"/>
            <a:ext cx="1769269" cy="6500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b="1" dirty="0"/>
              <a:t>servidor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69849" y="1853020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sp>
        <p:nvSpPr>
          <p:cNvPr id="12" name="Marcador de contenido 4"/>
          <p:cNvSpPr txBox="1">
            <a:spLocks/>
          </p:cNvSpPr>
          <p:nvPr/>
        </p:nvSpPr>
        <p:spPr>
          <a:xfrm>
            <a:off x="1931510" y="3863655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cliente1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512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6" y="1853021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0" y="1676572"/>
            <a:ext cx="1494842" cy="13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 derecha 19"/>
          <p:cNvSpPr/>
          <p:nvPr/>
        </p:nvSpPr>
        <p:spPr>
          <a:xfrm rot="8613946">
            <a:off x="6453260" y="3300743"/>
            <a:ext cx="1618672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23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63" y="3214830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39" y="3683870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derecha 14"/>
          <p:cNvSpPr/>
          <p:nvPr/>
        </p:nvSpPr>
        <p:spPr>
          <a:xfrm rot="12117412">
            <a:off x="3584720" y="3350727"/>
            <a:ext cx="1267548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55902" y="3462363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998391" y="3244503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48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768730" y="3249206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946888" y="4416680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27" name="Marcador de contenido 4"/>
          <p:cNvSpPr txBox="1">
            <a:spLocks/>
          </p:cNvSpPr>
          <p:nvPr/>
        </p:nvSpPr>
        <p:spPr>
          <a:xfrm>
            <a:off x="1963100" y="6373887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cliente2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28" name="Picture 10" descr="https://node-os.com/images/nodej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48" y="4325770"/>
            <a:ext cx="1440195" cy="13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53" y="5725062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/>
          <p:cNvSpPr txBox="1"/>
          <p:nvPr/>
        </p:nvSpPr>
        <p:spPr>
          <a:xfrm>
            <a:off x="2387492" y="5972595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31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8" y="4455050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8" y="6119723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lecha derecha 32"/>
          <p:cNvSpPr/>
          <p:nvPr/>
        </p:nvSpPr>
        <p:spPr>
          <a:xfrm rot="12117412">
            <a:off x="3467179" y="5786580"/>
            <a:ext cx="1267548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546916" y="5691559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48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692788" y="5691558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36" name="Flecha derecha 35"/>
          <p:cNvSpPr/>
          <p:nvPr/>
        </p:nvSpPr>
        <p:spPr>
          <a:xfrm rot="7372602">
            <a:off x="5660206" y="4512557"/>
            <a:ext cx="3612746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41235" y="2125268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8317135" y="2209938"/>
            <a:ext cx="16255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41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867422" y="2621826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737132" y="4848162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581322" y="2721200"/>
            <a:ext cx="1590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4480391" y="4947802"/>
            <a:ext cx="1629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4988812" y="445122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50" hangingPunct="0"/>
            <a:r>
              <a:rPr lang="es-ES" sz="22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200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sp>
        <p:nvSpPr>
          <p:cNvPr id="46" name="Rectángulo redondeado 45"/>
          <p:cNvSpPr/>
          <p:nvPr/>
        </p:nvSpPr>
        <p:spPr>
          <a:xfrm>
            <a:off x="5308885" y="870589"/>
            <a:ext cx="1091708" cy="10441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47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5391521" y="1064888"/>
            <a:ext cx="878017" cy="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4" y="718188"/>
            <a:ext cx="870552" cy="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653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82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787492" y="3673078"/>
            <a:ext cx="2090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400" b="1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4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31635" y="2576000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7442197" y="2143667"/>
            <a:ext cx="1602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1026" name="Picture 2" descr="http://pre05.deviantart.net/4c9a/th/pre/i/2011/230/7/c/goku_chibi_by_maffo1989-d470ma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19" y="3206486"/>
            <a:ext cx="1251760" cy="17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07.deviantart.net/ef1a/th/pre/i/2012/038/f/0/vegeta_bs_chibi_by_maffo1989-d4oyoc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22442" y="3157692"/>
            <a:ext cx="779460" cy="184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/>
          <p:cNvCxnSpPr/>
          <p:nvPr/>
        </p:nvCxnSpPr>
        <p:spPr>
          <a:xfrm flipH="1">
            <a:off x="3249705" y="3090531"/>
            <a:ext cx="40044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redondeado 50"/>
          <p:cNvSpPr/>
          <p:nvPr/>
        </p:nvSpPr>
        <p:spPr>
          <a:xfrm>
            <a:off x="338707" y="2233860"/>
            <a:ext cx="2726324" cy="14761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pic>
        <p:nvPicPr>
          <p:cNvPr id="37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1399186" y="2425376"/>
            <a:ext cx="1294395" cy="11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6" y="2301574"/>
            <a:ext cx="1022304" cy="84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  <p:sp>
        <p:nvSpPr>
          <p:cNvPr id="23" name="Marcador de contenido 4"/>
          <p:cNvSpPr txBox="1">
            <a:spLocks/>
          </p:cNvSpPr>
          <p:nvPr/>
        </p:nvSpPr>
        <p:spPr>
          <a:xfrm>
            <a:off x="8900113" y="3562191"/>
            <a:ext cx="1769269" cy="65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12750">
              <a:spcBef>
                <a:spcPts val="2650"/>
              </a:spcBef>
              <a:buNone/>
            </a:pPr>
            <a:r>
              <a:rPr lang="es-ES" sz="3200" b="1" kern="0">
                <a:latin typeface="Gill Sans Light"/>
              </a:rPr>
              <a:t>servidor</a:t>
            </a:r>
            <a:endParaRPr lang="es-ES" sz="3200" b="1" kern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621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83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083220" y="3755445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sp>
        <p:nvSpPr>
          <p:cNvPr id="12" name="Marcador de contenido 4"/>
          <p:cNvSpPr txBox="1">
            <a:spLocks/>
          </p:cNvSpPr>
          <p:nvPr/>
        </p:nvSpPr>
        <p:spPr>
          <a:xfrm>
            <a:off x="2083437" y="5850789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cliente1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512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7" y="3755446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1" y="3578997"/>
            <a:ext cx="1494842" cy="13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 derecha 19"/>
          <p:cNvSpPr/>
          <p:nvPr/>
        </p:nvSpPr>
        <p:spPr>
          <a:xfrm rot="6964451">
            <a:off x="6126846" y="4481456"/>
            <a:ext cx="3223523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23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0" y="5082887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90" y="5910018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derecha 14"/>
          <p:cNvSpPr/>
          <p:nvPr/>
        </p:nvSpPr>
        <p:spPr>
          <a:xfrm rot="12117412">
            <a:off x="3482872" y="5561816"/>
            <a:ext cx="1733957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69273" y="5364788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099700" y="5493920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76590" y="5493920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41235" y="2125268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8317135" y="2209938"/>
            <a:ext cx="152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41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880793" y="4524251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610001" y="4601846"/>
            <a:ext cx="1438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cxnSp>
        <p:nvCxnSpPr>
          <p:cNvPr id="45" name="Conector recto de flecha 44"/>
          <p:cNvCxnSpPr/>
          <p:nvPr/>
        </p:nvCxnSpPr>
        <p:spPr>
          <a:xfrm flipV="1">
            <a:off x="2562896" y="1893195"/>
            <a:ext cx="2730996" cy="1862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2683058" y="2466410"/>
            <a:ext cx="11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535353"/>
                </a:solidFill>
                <a:latin typeface="Gill Sans Light"/>
                <a:sym typeface="Gill Sans Light"/>
              </a:rPr>
              <a:t>% 3 == 0</a:t>
            </a:r>
          </a:p>
        </p:txBody>
      </p:sp>
      <p:sp>
        <p:nvSpPr>
          <p:cNvPr id="47" name="Rectángulo redondeado 46"/>
          <p:cNvSpPr/>
          <p:nvPr/>
        </p:nvSpPr>
        <p:spPr>
          <a:xfrm>
            <a:off x="5374714" y="1079362"/>
            <a:ext cx="1140127" cy="10441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48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5505768" y="1273661"/>
            <a:ext cx="878017" cy="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38" y="901227"/>
            <a:ext cx="870552" cy="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083546" y="523496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50" hangingPunct="0"/>
            <a:r>
              <a:rPr lang="es-ES" sz="22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200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sp>
        <p:nvSpPr>
          <p:cNvPr id="33" name="Marcador de contenido 4"/>
          <p:cNvSpPr txBox="1">
            <a:spLocks/>
          </p:cNvSpPr>
          <p:nvPr/>
        </p:nvSpPr>
        <p:spPr>
          <a:xfrm>
            <a:off x="8900113" y="3562191"/>
            <a:ext cx="1769269" cy="65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12750">
              <a:spcBef>
                <a:spcPts val="2650"/>
              </a:spcBef>
              <a:buNone/>
            </a:pPr>
            <a:r>
              <a:rPr lang="es-ES" sz="3200" b="1" kern="0">
                <a:latin typeface="Gill Sans Light"/>
              </a:rPr>
              <a:t>servidor</a:t>
            </a:r>
            <a:endParaRPr lang="es-ES" sz="3200" b="1" kern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209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84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083220" y="3755445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sp>
        <p:nvSpPr>
          <p:cNvPr id="12" name="Marcador de contenido 4"/>
          <p:cNvSpPr txBox="1">
            <a:spLocks/>
          </p:cNvSpPr>
          <p:nvPr/>
        </p:nvSpPr>
        <p:spPr>
          <a:xfrm>
            <a:off x="2083437" y="5850789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cliente1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512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7" y="3755446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1" y="3578997"/>
            <a:ext cx="1494842" cy="13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 derecha 19"/>
          <p:cNvSpPr/>
          <p:nvPr/>
        </p:nvSpPr>
        <p:spPr>
          <a:xfrm rot="6964451">
            <a:off x="6126846" y="4481456"/>
            <a:ext cx="3223523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23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0" y="5082887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90" y="5910018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derecha 14"/>
          <p:cNvSpPr/>
          <p:nvPr/>
        </p:nvSpPr>
        <p:spPr>
          <a:xfrm rot="12117412">
            <a:off x="3482872" y="5561816"/>
            <a:ext cx="1733957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69273" y="5364788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099700" y="5493920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76590" y="5493920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41235" y="2125268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8317135" y="2209938"/>
            <a:ext cx="152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41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880793" y="4524251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610001" y="4601846"/>
            <a:ext cx="1438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36" name="Picture 2" descr="http://pre05.deviantart.net/4c9a/th/pre/i/2011/230/7/c/goku_chibi_by_maffo1989-d470max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70" y="1803066"/>
            <a:ext cx="986618" cy="13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redondeado 31"/>
          <p:cNvSpPr/>
          <p:nvPr/>
        </p:nvSpPr>
        <p:spPr>
          <a:xfrm>
            <a:off x="5374714" y="1079362"/>
            <a:ext cx="1140127" cy="10441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33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5505768" y="1273661"/>
            <a:ext cx="878017" cy="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38" y="901227"/>
            <a:ext cx="870552" cy="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recto de flecha 36"/>
          <p:cNvCxnSpPr/>
          <p:nvPr/>
        </p:nvCxnSpPr>
        <p:spPr>
          <a:xfrm rot="10800000" flipV="1">
            <a:off x="2562896" y="1893195"/>
            <a:ext cx="2730996" cy="1862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5083546" y="523496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50" hangingPunct="0"/>
            <a:r>
              <a:rPr lang="es-ES" sz="22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200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sp>
        <p:nvSpPr>
          <p:cNvPr id="42" name="Marcador de contenido 4"/>
          <p:cNvSpPr txBox="1">
            <a:spLocks/>
          </p:cNvSpPr>
          <p:nvPr/>
        </p:nvSpPr>
        <p:spPr>
          <a:xfrm>
            <a:off x="8900113" y="3562191"/>
            <a:ext cx="1769269" cy="65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12750">
              <a:spcBef>
                <a:spcPts val="2650"/>
              </a:spcBef>
              <a:buNone/>
            </a:pPr>
            <a:r>
              <a:rPr lang="es-ES" sz="3200" b="1" kern="0">
                <a:latin typeface="Gill Sans Light"/>
              </a:rPr>
              <a:t>servidor</a:t>
            </a:r>
            <a:endParaRPr lang="es-ES" sz="3200" b="1" kern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5690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85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083220" y="3755445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sp>
        <p:nvSpPr>
          <p:cNvPr id="12" name="Marcador de contenido 4"/>
          <p:cNvSpPr txBox="1">
            <a:spLocks/>
          </p:cNvSpPr>
          <p:nvPr/>
        </p:nvSpPr>
        <p:spPr>
          <a:xfrm>
            <a:off x="2083437" y="5850789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cliente2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512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7" y="3755446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1" y="3578997"/>
            <a:ext cx="1494842" cy="13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 derecha 19"/>
          <p:cNvSpPr/>
          <p:nvPr/>
        </p:nvSpPr>
        <p:spPr>
          <a:xfrm rot="6964451">
            <a:off x="6126846" y="4481456"/>
            <a:ext cx="3223523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23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0" y="5082887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90" y="5910018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derecha 14"/>
          <p:cNvSpPr/>
          <p:nvPr/>
        </p:nvSpPr>
        <p:spPr>
          <a:xfrm rot="12117412">
            <a:off x="3482872" y="5561816"/>
            <a:ext cx="1733957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69273" y="5364788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099700" y="5493920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76590" y="5493920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41235" y="2125268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8317134" y="2209938"/>
            <a:ext cx="1691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41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880793" y="4524251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610001" y="4601846"/>
            <a:ext cx="1438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cxnSp>
        <p:nvCxnSpPr>
          <p:cNvPr id="45" name="Conector recto de flecha 44"/>
          <p:cNvCxnSpPr/>
          <p:nvPr/>
        </p:nvCxnSpPr>
        <p:spPr>
          <a:xfrm flipV="1">
            <a:off x="2562896" y="1893195"/>
            <a:ext cx="2730996" cy="1862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2683058" y="2466410"/>
            <a:ext cx="11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535353"/>
                </a:solidFill>
                <a:latin typeface="Gill Sans Light"/>
                <a:sym typeface="Gill Sans Light"/>
              </a:rPr>
              <a:t>% 7 == 0</a:t>
            </a:r>
          </a:p>
        </p:txBody>
      </p:sp>
      <p:sp>
        <p:nvSpPr>
          <p:cNvPr id="34" name="Rectángulo redondeado 33"/>
          <p:cNvSpPr/>
          <p:nvPr/>
        </p:nvSpPr>
        <p:spPr>
          <a:xfrm>
            <a:off x="5374714" y="1079362"/>
            <a:ext cx="1140127" cy="10441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35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5505768" y="1273661"/>
            <a:ext cx="878017" cy="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38" y="901227"/>
            <a:ext cx="870552" cy="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083546" y="523496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50" hangingPunct="0"/>
            <a:r>
              <a:rPr lang="es-ES" sz="22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200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sp>
        <p:nvSpPr>
          <p:cNvPr id="37" name="Marcador de contenido 4"/>
          <p:cNvSpPr txBox="1">
            <a:spLocks/>
          </p:cNvSpPr>
          <p:nvPr/>
        </p:nvSpPr>
        <p:spPr>
          <a:xfrm>
            <a:off x="8900113" y="3562191"/>
            <a:ext cx="1769269" cy="65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12750">
              <a:spcBef>
                <a:spcPts val="2650"/>
              </a:spcBef>
              <a:buNone/>
            </a:pPr>
            <a:r>
              <a:rPr lang="es-ES" sz="3200" b="1" kern="0">
                <a:latin typeface="Gill Sans Light"/>
              </a:rPr>
              <a:t>servidor</a:t>
            </a:r>
            <a:endParaRPr lang="es-ES" sz="3200" b="1" kern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488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86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083220" y="3755445"/>
            <a:ext cx="3540789" cy="19693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365848" y="966656"/>
            <a:ext cx="3762401" cy="2472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FFC000"/>
              </a:solidFill>
              <a:latin typeface="Gill Sans Light"/>
              <a:sym typeface="Gill Sans Light"/>
            </a:endParaRPr>
          </a:p>
        </p:txBody>
      </p:sp>
      <p:sp>
        <p:nvSpPr>
          <p:cNvPr id="12" name="Marcador de contenido 4"/>
          <p:cNvSpPr txBox="1">
            <a:spLocks/>
          </p:cNvSpPr>
          <p:nvPr/>
        </p:nvSpPr>
        <p:spPr>
          <a:xfrm>
            <a:off x="2083437" y="5850789"/>
            <a:ext cx="1571544" cy="462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600"/>
              </a:spcBef>
              <a:buClr>
                <a:srgbClr val="78AAB3">
                  <a:lumMod val="75000"/>
                </a:srgbClr>
              </a:buClr>
              <a:buNone/>
            </a:pPr>
            <a:r>
              <a:rPr lang="es-ES" sz="2800" b="1" dirty="0">
                <a:solidFill>
                  <a:srgbClr val="535353"/>
                </a:solidFill>
                <a:latin typeface="Gill Sans Light"/>
                <a:sym typeface="Gill Sans Light"/>
              </a:rPr>
              <a:t>cliente2</a:t>
            </a:r>
            <a:endParaRPr lang="es-ES" sz="2400" b="1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512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7" y="3755446"/>
            <a:ext cx="1722657" cy="13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node-os.com/images/node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1" y="3578997"/>
            <a:ext cx="1494842" cy="13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13" y="1019433"/>
            <a:ext cx="1625135" cy="13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7" y="762704"/>
            <a:ext cx="1624002" cy="16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 derecha 19"/>
          <p:cNvSpPr/>
          <p:nvPr/>
        </p:nvSpPr>
        <p:spPr>
          <a:xfrm rot="6964451">
            <a:off x="6126846" y="4481456"/>
            <a:ext cx="3223523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23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0" y="5082887"/>
            <a:ext cx="1120959" cy="3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90" y="5910018"/>
            <a:ext cx="1739316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derecha 14"/>
          <p:cNvSpPr/>
          <p:nvPr/>
        </p:nvSpPr>
        <p:spPr>
          <a:xfrm rot="12117412">
            <a:off x="3482872" y="5561816"/>
            <a:ext cx="1733957" cy="6033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b="1" kern="0">
              <a:ln w="22225">
                <a:solidFill>
                  <a:srgbClr val="9A9671"/>
                </a:solidFill>
                <a:prstDash val="solid"/>
              </a:ln>
              <a:solidFill>
                <a:srgbClr val="9A9671">
                  <a:lumMod val="40000"/>
                  <a:lumOff val="6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16" name="Picture 2" descr="http://travlr.github.io/zmqirclog/images/zeromq1-300x1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8" y="2661765"/>
            <a:ext cx="1118518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69273" y="5364788"/>
            <a:ext cx="9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748200" y="2971956"/>
            <a:ext cx="997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>
                <a:solidFill>
                  <a:srgbClr val="FF0000"/>
                </a:solidFill>
                <a:latin typeface="Gill Sans Light"/>
                <a:sym typeface="Gill Sans Light"/>
              </a:rPr>
              <a:t>socket</a:t>
            </a:r>
            <a:endParaRPr lang="es-ES" sz="5000" b="1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099700" y="5493920"/>
            <a:ext cx="8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push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176590" y="5493920"/>
            <a:ext cx="7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s-ES" sz="2000" b="1" kern="0" dirty="0" err="1">
                <a:solidFill>
                  <a:srgbClr val="535353"/>
                </a:solidFill>
                <a:latin typeface="Gill Sans Light"/>
                <a:sym typeface="Gill Sans Light"/>
              </a:rPr>
              <a:t>pull</a:t>
            </a:r>
            <a:endParaRPr lang="es-ES" sz="5000" b="1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39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7641235" y="2125268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8317135" y="2209938"/>
            <a:ext cx="152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41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3880793" y="4524251"/>
            <a:ext cx="720005" cy="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610001" y="4601846"/>
            <a:ext cx="1438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50" hangingPunct="0"/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000" kern="0" dirty="0">
                <a:solidFill>
                  <a:srgbClr val="FF0000"/>
                </a:solidFill>
                <a:latin typeface="Gill Sans Light"/>
                <a:sym typeface="Gill Sans Light"/>
              </a:rPr>
              <a:t> </a:t>
            </a:r>
            <a:r>
              <a:rPr lang="es-ES" sz="20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client</a:t>
            </a:r>
            <a:endParaRPr lang="es-ES" sz="2000" kern="0" dirty="0">
              <a:solidFill>
                <a:srgbClr val="FF0000"/>
              </a:solidFill>
              <a:latin typeface="Gill Sans Light"/>
              <a:sym typeface="Gill Sans Light"/>
            </a:endParaRPr>
          </a:p>
        </p:txBody>
      </p:sp>
      <p:pic>
        <p:nvPicPr>
          <p:cNvPr id="29" name="Picture 4" descr="http://pre07.deviantart.net/ef1a/th/pre/i/2012/038/f/0/vegeta_bs_chibi_by_maffo1989-d4oyoc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2711" y="1671073"/>
            <a:ext cx="713286" cy="169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redondeado 30"/>
          <p:cNvSpPr/>
          <p:nvPr/>
        </p:nvSpPr>
        <p:spPr>
          <a:xfrm>
            <a:off x="5374714" y="1079362"/>
            <a:ext cx="1140127" cy="10441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/>
            <a:endParaRPr lang="es-ES" sz="5000" kern="0">
              <a:solidFill>
                <a:srgbClr val="78AAB3">
                  <a:lumMod val="60000"/>
                  <a:lumOff val="40000"/>
                </a:srgbClr>
              </a:solidFill>
              <a:latin typeface="Gill Sans Light"/>
              <a:sym typeface="Gill Sans Light"/>
            </a:endParaRPr>
          </a:p>
        </p:txBody>
      </p:sp>
      <p:pic>
        <p:nvPicPr>
          <p:cNvPr id="32" name="Picture 2" descr="https://upload.wikimedia.org/wikipedia/en/thumb/6/6b/Redis_Logo.svg/1280px-Redis_Logo.svg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5505768" y="1273661"/>
            <a:ext cx="878017" cy="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s://tctechcrunch2011.files.wordpress.com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38" y="901227"/>
            <a:ext cx="870552" cy="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de flecha 32"/>
          <p:cNvCxnSpPr/>
          <p:nvPr/>
        </p:nvCxnSpPr>
        <p:spPr>
          <a:xfrm rot="10800000" flipV="1">
            <a:off x="2562896" y="1893195"/>
            <a:ext cx="2730996" cy="1862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ítulo 3"/>
          <p:cNvSpPr txBox="1">
            <a:spLocks/>
          </p:cNvSpPr>
          <p:nvPr/>
        </p:nvSpPr>
        <p:spPr>
          <a:xfrm>
            <a:off x="267236" y="484632"/>
            <a:ext cx="10058400" cy="107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algn="l" defTabSz="412750"/>
            <a:r>
              <a:rPr lang="es-ES" sz="5000" kern="0" dirty="0">
                <a:solidFill>
                  <a:srgbClr val="719430"/>
                </a:solidFill>
                <a:latin typeface="Gill Sans Light"/>
              </a:rPr>
              <a:t>Con </a:t>
            </a:r>
            <a:r>
              <a:rPr lang="es-ES" sz="5000" kern="0" dirty="0" err="1">
                <a:solidFill>
                  <a:srgbClr val="719430"/>
                </a:solidFill>
                <a:latin typeface="Gill Sans Light"/>
              </a:rPr>
              <a:t>redis</a:t>
            </a:r>
            <a:endParaRPr lang="es-ES" sz="5000" kern="0" dirty="0">
              <a:solidFill>
                <a:srgbClr val="719430"/>
              </a:solidFill>
              <a:latin typeface="Gill Sans Light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5083546" y="523496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50" hangingPunct="0"/>
            <a:r>
              <a:rPr lang="es-ES" sz="2200" kern="0" dirty="0" err="1">
                <a:solidFill>
                  <a:srgbClr val="FF0000"/>
                </a:solidFill>
                <a:latin typeface="Gill Sans Light"/>
                <a:sym typeface="Gill Sans Light"/>
              </a:rPr>
              <a:t>Redis</a:t>
            </a:r>
            <a:r>
              <a:rPr lang="es-ES" sz="2200" kern="0" dirty="0">
                <a:solidFill>
                  <a:srgbClr val="FF0000"/>
                </a:solidFill>
                <a:latin typeface="Gill Sans Light"/>
                <a:sym typeface="Gill Sans Light"/>
              </a:rPr>
              <a:t> server</a:t>
            </a:r>
          </a:p>
        </p:txBody>
      </p:sp>
      <p:sp>
        <p:nvSpPr>
          <p:cNvPr id="37" name="Marcador de contenido 4"/>
          <p:cNvSpPr txBox="1">
            <a:spLocks/>
          </p:cNvSpPr>
          <p:nvPr/>
        </p:nvSpPr>
        <p:spPr>
          <a:xfrm>
            <a:off x="8900113" y="3562191"/>
            <a:ext cx="1769269" cy="65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12750">
              <a:spcBef>
                <a:spcPts val="2650"/>
              </a:spcBef>
              <a:buNone/>
            </a:pPr>
            <a:r>
              <a:rPr lang="es-ES" sz="3200" b="1" kern="0">
                <a:latin typeface="Gill Sans Light"/>
              </a:rPr>
              <a:t>servidor</a:t>
            </a:r>
            <a:endParaRPr lang="es-ES" sz="3200" b="1" kern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5299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4FAB73BC-B049-4115-A692-8D63A059BFB8}" type="slidenum">
              <a:rPr lang="en-U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87</a:t>
            </a:fld>
            <a:endParaRPr lang="en-US" kern="0" dirty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8194" name="Picture 2" descr="http://www.fullhdwpp.com/wp-content/uploads/Thats-all-fol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0814539" y="6521429"/>
            <a:ext cx="137111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s-ES" sz="1400" kern="0" dirty="0" err="1">
                <a:solidFill>
                  <a:srgbClr val="7030A0"/>
                </a:solidFill>
                <a:latin typeface="Gill Sans Light"/>
                <a:sym typeface="Gill Sans Light"/>
              </a:rPr>
              <a:t>Looney</a:t>
            </a:r>
            <a:r>
              <a:rPr lang="es-ES" sz="1400" kern="0" dirty="0">
                <a:solidFill>
                  <a:srgbClr val="7030A0"/>
                </a:solidFill>
                <a:latin typeface="Gill Sans Light"/>
                <a:sym typeface="Gill Sans Light"/>
              </a:rPr>
              <a:t> Tunes®</a:t>
            </a:r>
          </a:p>
        </p:txBody>
      </p:sp>
    </p:spTree>
    <p:extLst>
      <p:ext uri="{BB962C8B-B14F-4D97-AF65-F5344CB8AC3E}">
        <p14:creationId xmlns:p14="http://schemas.microsoft.com/office/powerpoint/2010/main" val="505614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 defTabSz="412750" hangingPunct="0"/>
            <a:fld id="{86CB4B4D-7CA3-9044-876B-883B54F8677D}" type="slidenum">
              <a:rPr lang="es-ES" kern="0">
                <a:solidFill>
                  <a:srgbClr val="535353"/>
                </a:solidFill>
                <a:latin typeface="Gill Sans Light"/>
                <a:sym typeface="Gill Sans Light"/>
              </a:rPr>
              <a:pPr algn="ctr" defTabSz="412750" hangingPunct="0"/>
              <a:t>88</a:t>
            </a:fld>
            <a:endParaRPr lang="es-ES" kern="0">
              <a:solidFill>
                <a:srgbClr val="535353"/>
              </a:solidFill>
              <a:latin typeface="Gill Sans Light"/>
              <a:sym typeface="Gill Sans Light"/>
            </a:endParaRPr>
          </a:p>
        </p:txBody>
      </p:sp>
      <p:pic>
        <p:nvPicPr>
          <p:cNvPr id="13316" name="Picture 4" descr="Resultado de imagen de to be continued regreso al futu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890" y="-1"/>
            <a:ext cx="12254890" cy="68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122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0944" y="265176"/>
            <a:ext cx="11331710" cy="893923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¿Qué es </a:t>
            </a:r>
            <a:r>
              <a:rPr lang="es-ES" sz="4400" dirty="0" err="1">
                <a:solidFill>
                  <a:srgbClr val="002060"/>
                </a:solidFill>
              </a:rPr>
              <a:t>Docker</a:t>
            </a:r>
            <a:r>
              <a:rPr lang="es-ES" sz="44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1"/>
          </p:nvPr>
        </p:nvSpPr>
        <p:spPr>
          <a:xfrm>
            <a:off x="400943" y="1441182"/>
            <a:ext cx="11508942" cy="45355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s-ES" sz="2800" dirty="0" smtClean="0">
              <a:solidFill>
                <a:schemeClr val="tx1"/>
              </a:solidFill>
            </a:endParaRPr>
          </a:p>
          <a:p>
            <a:endParaRPr lang="es-ES" sz="2400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297773" y="5541999"/>
            <a:ext cx="145088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s-ES" sz="3200" dirty="0" smtClean="0"/>
          </a:p>
          <a:p>
            <a:r>
              <a:rPr lang="es-ES" dirty="0">
                <a:solidFill>
                  <a:srgbClr val="002060"/>
                </a:solidFill>
              </a:rPr>
              <a:t>https://</a:t>
            </a:r>
            <a:r>
              <a:rPr lang="es-ES" dirty="0" smtClean="0">
                <a:solidFill>
                  <a:srgbClr val="002060"/>
                </a:solidFill>
              </a:rPr>
              <a:t>www.docker.com/what-container</a:t>
            </a:r>
          </a:p>
          <a:p>
            <a:endParaRPr lang="es-E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3" y="1290168"/>
            <a:ext cx="11605527" cy="40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895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00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000">
            <a:solidFill>
              <a:schemeClr val="accent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000">
            <a:solidFill>
              <a:schemeClr val="accent2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F3FC63-BF9C-4B26-82E5-BA4335A36E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cuadro marino (pantalla panorámica)</Template>
  <TotalTime>0</TotalTime>
  <Words>2169</Words>
  <Application>Microsoft Office PowerPoint</Application>
  <PresentationFormat>Panorámica</PresentationFormat>
  <Paragraphs>541</Paragraphs>
  <Slides>88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88</vt:i4>
      </vt:variant>
    </vt:vector>
  </HeadingPairs>
  <TitlesOfParts>
    <vt:vector size="99" baseType="lpstr">
      <vt:lpstr>Arial</vt:lpstr>
      <vt:lpstr>Consolas</vt:lpstr>
      <vt:lpstr>Georgia</vt:lpstr>
      <vt:lpstr>Gill Sans</vt:lpstr>
      <vt:lpstr>Gill Sans Light</vt:lpstr>
      <vt:lpstr>Helvetica Neue</vt:lpstr>
      <vt:lpstr>Wingdings</vt:lpstr>
      <vt:lpstr>Ocean 16x9</vt:lpstr>
      <vt:lpstr>Showroom</vt:lpstr>
      <vt:lpstr>1_Showroom</vt:lpstr>
      <vt:lpstr>2_Showroom</vt:lpstr>
      <vt:lpstr>Introducción a Docker</vt:lpstr>
      <vt:lpstr>Mis coordenadas</vt:lpstr>
      <vt:lpstr>Presentación de PowerPoint</vt:lpstr>
      <vt:lpstr>Presentación de PowerPoint</vt:lpstr>
      <vt:lpstr>Resources</vt:lpstr>
      <vt:lpstr>¿Qué es DOCKER?</vt:lpstr>
      <vt:lpstr>¿Qué es Docker?</vt:lpstr>
      <vt:lpstr>¿Qué es Docker?</vt:lpstr>
      <vt:lpstr>¿Qué es Docker?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Docker? – Situaciones cotidianas</vt:lpstr>
      <vt:lpstr>¿Qué es Docker? – Situaciones cotidianas</vt:lpstr>
      <vt:lpstr>Virtualización VS Docker</vt:lpstr>
      <vt:lpstr>Virtualización VS Docker</vt:lpstr>
      <vt:lpstr>Docker al Rescate</vt:lpstr>
      <vt:lpstr>Docker: características</vt:lpstr>
      <vt:lpstr>Docker: más características</vt:lpstr>
      <vt:lpstr>ECOSISTEMA DOCKER</vt:lpstr>
      <vt:lpstr>Docker Host</vt:lpstr>
      <vt:lpstr>Docker Registry</vt:lpstr>
      <vt:lpstr>Docker Hub</vt:lpstr>
      <vt:lpstr>Docker Machine</vt:lpstr>
      <vt:lpstr>Docker Compose</vt:lpstr>
      <vt:lpstr>Docker Swarm</vt:lpstr>
      <vt:lpstr>Definiciones: contenedor</vt:lpstr>
      <vt:lpstr>Definiciones</vt:lpstr>
      <vt:lpstr>Con más detenimiento…</vt:lpstr>
      <vt:lpstr>Con más detenimiento…</vt:lpstr>
      <vt:lpstr>Con más detenimiento…</vt:lpstr>
      <vt:lpstr>Con más detenimiento…</vt:lpstr>
      <vt:lpstr>Con más detenimiento…</vt:lpstr>
      <vt:lpstr>Con más detenimiento…</vt:lpstr>
      <vt:lpstr>Docker: versiones</vt:lpstr>
      <vt:lpstr>“Trasteemos” con Docker: primeros comandos</vt:lpstr>
      <vt:lpstr>Comandos</vt:lpstr>
      <vt:lpstr>Comandos (2)</vt:lpstr>
      <vt:lpstr>Comandos (3)</vt:lpstr>
      <vt:lpstr>Comandos (4)</vt:lpstr>
      <vt:lpstr>Comandos (5)</vt:lpstr>
      <vt:lpstr>Comandos (6): Reference RUN</vt:lpstr>
      <vt:lpstr>Comandos (7)</vt:lpstr>
      <vt:lpstr>Comandos (8) </vt:lpstr>
      <vt:lpstr>Comandos (9) </vt:lpstr>
      <vt:lpstr>    LOAD  docker load --input alpine-edge.docker docker load --input D:\Lab2\hello-world.docker  </vt:lpstr>
      <vt:lpstr>LAB 1: HELLO WORLD</vt:lpstr>
      <vt:lpstr>Lab 1: Hello World </vt:lpstr>
      <vt:lpstr>LAB 2: Crear nuestra propia Docker Image</vt:lpstr>
      <vt:lpstr>Lab 2: Crear nuestra propia Docker Image (1)</vt:lpstr>
      <vt:lpstr>Lab 2: Crear nuestra propia Docker Image (1)</vt:lpstr>
      <vt:lpstr>Lab 2: Crear nuestra propia Docker Image (1)</vt:lpstr>
      <vt:lpstr>Lab 2: Crear nuestra propia Docker Image (1)</vt:lpstr>
      <vt:lpstr>Construir imágenes con DOCKERFILE</vt:lpstr>
      <vt:lpstr>Dockerfile</vt:lpstr>
      <vt:lpstr>Dockerfile: instrucciones</vt:lpstr>
      <vt:lpstr>Dockerfile: instrucciones</vt:lpstr>
      <vt:lpstr>Dockerfile: instrucciones</vt:lpstr>
      <vt:lpstr>Dockerfile: cmd para construir</vt:lpstr>
      <vt:lpstr>LAB 3: Hola Mundo V2</vt:lpstr>
      <vt:lpstr>Lab3: Hola Mundo V2</vt:lpstr>
      <vt:lpstr>LAB 4: Lab2 con Dockerfile</vt:lpstr>
      <vt:lpstr>LAB 5: Levantar Nginx</vt:lpstr>
      <vt:lpstr>Lab5: Levantar Nginx</vt:lpstr>
      <vt:lpstr>LAB 6: Simple Web App</vt:lpstr>
      <vt:lpstr>Lab6: Simple Web App</vt:lpstr>
      <vt:lpstr>LAB 7: ZeroMQ</vt:lpstr>
      <vt:lpstr>Presentación de PowerPoint</vt:lpstr>
      <vt:lpstr>Lab7: ZeroMQ</vt:lpstr>
      <vt:lpstr>LAB 8: ZeroMQ Bis</vt:lpstr>
      <vt:lpstr>Lab8: ZeroMQ Bis</vt:lpstr>
      <vt:lpstr>LAB 9: API Rest SpringBoot</vt:lpstr>
      <vt:lpstr>Lab9: API Rest SpringBoot</vt:lpstr>
      <vt:lpstr>Presentación de PowerPoint</vt:lpstr>
      <vt:lpstr>Lab9: API Rest SpringBoot</vt:lpstr>
      <vt:lpstr>LAB 10: Redis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2017-10-18T21:21:30Z</dcterms:created>
  <dcterms:modified xsi:type="dcterms:W3CDTF">2017-10-20T23:27:19Z</dcterms:modified>
  <cp:contentStatus>Final</cp:contentStatus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TC028952569991</vt:lpwstr>
  </property>
  <property fmtid="{D5CDD505-2E9C-101B-9397-08002B2CF9AE}" pid="3" name="_MarkAsFinal">
    <vt:bool>true</vt:bool>
  </property>
</Properties>
</file>